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321" r:id="rId2"/>
    <p:sldId id="256" r:id="rId3"/>
    <p:sldId id="312" r:id="rId4"/>
    <p:sldId id="313" r:id="rId5"/>
    <p:sldId id="323" r:id="rId6"/>
    <p:sldId id="322" r:id="rId7"/>
    <p:sldId id="315" r:id="rId8"/>
    <p:sldId id="316" r:id="rId9"/>
    <p:sldId id="317" r:id="rId10"/>
    <p:sldId id="318" r:id="rId11"/>
    <p:sldId id="319" r:id="rId12"/>
    <p:sldId id="261" r:id="rId13"/>
    <p:sldId id="262" r:id="rId14"/>
    <p:sldId id="324" r:id="rId15"/>
    <p:sldId id="263" r:id="rId16"/>
    <p:sldId id="264" r:id="rId17"/>
    <p:sldId id="265" r:id="rId18"/>
    <p:sldId id="311" r:id="rId19"/>
    <p:sldId id="266" r:id="rId20"/>
    <p:sldId id="325" r:id="rId21"/>
    <p:sldId id="268" r:id="rId22"/>
    <p:sldId id="269" r:id="rId23"/>
    <p:sldId id="270" r:id="rId24"/>
    <p:sldId id="287" r:id="rId25"/>
    <p:sldId id="288" r:id="rId26"/>
    <p:sldId id="289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326" r:id="rId42"/>
    <p:sldId id="32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22" autoAdjust="0"/>
  </p:normalViewPr>
  <p:slideViewPr>
    <p:cSldViewPr snapToGrid="0">
      <p:cViewPr varScale="1">
        <p:scale>
          <a:sx n="98" d="100"/>
          <a:sy n="9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8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3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109" y="3075299"/>
            <a:ext cx="9052560" cy="2839915"/>
          </a:xfrm>
        </p:spPr>
        <p:txBody>
          <a:bodyPr>
            <a:prstTxWarp prst="textArchUp">
              <a:avLst>
                <a:gd name="adj" fmla="val 10909130"/>
              </a:avLst>
            </a:prstTxWarp>
          </a:bodyPr>
          <a:lstStyle/>
          <a:p>
            <a:pPr algn="ctr" rtl="1">
              <a:lnSpc>
                <a:spcPct val="100000"/>
              </a:lnSpc>
            </a:pPr>
            <a:r>
              <a:rPr lang="fa-IR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الگوی صحیح  غذایی با</a:t>
            </a:r>
            <a:r>
              <a:rPr lang="en-US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 </a:t>
            </a:r>
            <a:r>
              <a:rPr lang="fa-IR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تاکید</a:t>
            </a:r>
            <a:r>
              <a:rPr lang="en-US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 </a:t>
            </a:r>
            <a:r>
              <a:rPr lang="fa-IR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برهرم</a:t>
            </a:r>
            <a:r>
              <a:rPr lang="en-US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 </a:t>
            </a:r>
            <a:r>
              <a:rPr lang="fa-IR" sz="5400" dirty="0">
                <a:solidFill>
                  <a:schemeClr val="accent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B Titr" panose="00000700000000000000" pitchFamily="2" charset="-78"/>
              </a:rPr>
              <a:t>غذایی</a:t>
            </a:r>
            <a:r>
              <a:rPr lang="en-US" sz="5400" dirty="0">
                <a:solidFill>
                  <a:srgbClr val="7030A0"/>
                </a:solidFill>
              </a:rPr>
              <a:t/>
            </a:r>
            <a:br>
              <a:rPr lang="en-US" sz="5400" dirty="0">
                <a:solidFill>
                  <a:srgbClr val="7030A0"/>
                </a:solidFill>
              </a:rPr>
            </a:b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9680" y="5215028"/>
            <a:ext cx="2990874" cy="76514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rgbClr val="FF0000"/>
                </a:solidFill>
                <a:latin typeface="AP Yekan black" panose="02000503030000020004" pitchFamily="2" charset="-78"/>
                <a:cs typeface="B Titr" panose="00000700000000000000" pitchFamily="2" charset="-78"/>
              </a:rPr>
              <a:t>مرکز بهداشت شهرستان رشت تیر1403</a:t>
            </a:r>
            <a:endParaRPr lang="en-US" sz="1600" b="1" dirty="0">
              <a:solidFill>
                <a:srgbClr val="FF0000"/>
              </a:solidFill>
              <a:latin typeface="AP Yekan black" panose="02000503030000020004" pitchFamily="2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847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B35-235D-4FE4-A68A-F759CD266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3794"/>
            <a:ext cx="12191999" cy="5751870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fa-IR" dirty="0">
                <a:highlight>
                  <a:srgbClr val="00FF00"/>
                </a:highlight>
                <a:cs typeface="B Titr" panose="00000700000000000000" pitchFamily="2" charset="-78"/>
              </a:rPr>
              <a:t>این گروه شامل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انواع حبوبات مانند نخود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انواع لوبیا، عدس، سویا، باقالا، لپه، ماش می باشد. </a:t>
            </a:r>
          </a:p>
          <a:p>
            <a:pPr marL="0" indent="0" algn="just" rtl="1">
              <a:buNone/>
            </a:pPr>
            <a:r>
              <a:rPr lang="fa-IR" sz="1800" dirty="0">
                <a:cs typeface="B Titr" panose="00000700000000000000" pitchFamily="2" charset="-78"/>
              </a:rPr>
              <a:t>حبوبات منبع خوبی برای تامین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 پروتئین، املاح و برخی ویتامین ها هستند. 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800" dirty="0">
                <a:cs typeface="B Titr" panose="00000700000000000000" pitchFamily="2" charset="-78"/>
              </a:rPr>
              <a:t>مغز دانه ها(گردو، بادام، پسته، فندق، بادام زمینی و ... ) نیز منبع بسیار خوبی از چربیهای مفید (اسیدهای چرب ضروری)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 فیبر، پروتئین، ویتامین </a:t>
            </a:r>
            <a:r>
              <a:rPr lang="en-US" sz="1800" dirty="0">
                <a:cs typeface="B Titr" panose="00000700000000000000" pitchFamily="2" charset="-78"/>
              </a:rPr>
              <a:t>E </a:t>
            </a:r>
            <a:r>
              <a:rPr lang="fa-IR" sz="1800" dirty="0">
                <a:cs typeface="B Titr" panose="00000700000000000000" pitchFamily="2" charset="-78"/>
              </a:rPr>
              <a:t>و اسید فولیک، </a:t>
            </a:r>
            <a:r>
              <a:rPr lang="en-US" sz="1800" dirty="0">
                <a:cs typeface="B Titr" panose="00000700000000000000" pitchFamily="2" charset="-78"/>
              </a:rPr>
              <a:t>B6 ، </a:t>
            </a:r>
            <a:r>
              <a:rPr lang="fa-IR" sz="1800" dirty="0">
                <a:cs typeface="B Titr" panose="00000700000000000000" pitchFamily="2" charset="-78"/>
              </a:rPr>
              <a:t>سلنیم و منیزیم می باشند. </a:t>
            </a:r>
            <a:endParaRPr lang="fa-IR" sz="1800" dirty="0" smtClean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800" dirty="0">
                <a:highlight>
                  <a:srgbClr val="FFFF00"/>
                </a:highlight>
                <a:cs typeface="B Titr" panose="00000700000000000000" pitchFamily="2" charset="-78"/>
              </a:rPr>
              <a:t>از نکات قابل توجه در مصرف خصوصا گردو همزمان با داروی لووتیروکسین پرهیز </a:t>
            </a:r>
            <a:r>
              <a:rPr lang="fa-IR" sz="1800" dirty="0" smtClean="0">
                <a:highlight>
                  <a:srgbClr val="FFFF00"/>
                </a:highlight>
                <a:cs typeface="B Titr" panose="00000700000000000000" pitchFamily="2" charset="-78"/>
              </a:rPr>
              <a:t>شود</a:t>
            </a:r>
          </a:p>
          <a:p>
            <a:pPr marL="0" indent="0" algn="just" rtl="1">
              <a:buNone/>
            </a:pPr>
            <a:endParaRPr lang="fa-IR" sz="1800" dirty="0">
              <a:highlight>
                <a:srgbClr val="FFFF00"/>
              </a:highlight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800" dirty="0">
                <a:highlight>
                  <a:srgbClr val="00FFFF"/>
                </a:highlight>
                <a:cs typeface="B Titr" panose="00000700000000000000" pitchFamily="2" charset="-78"/>
              </a:rPr>
              <a:t>میزان توصیه شده برای مصرف از این گروه حداقل 1 واحد در روز می باشد.</a:t>
            </a:r>
          </a:p>
          <a:p>
            <a:pPr marL="0" indent="0" algn="just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algn="just" rtl="1"/>
            <a:r>
              <a:rPr lang="fa-IR" sz="1800" dirty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هر واحد حبوبات شامل: 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800" dirty="0">
                <a:cs typeface="B Titr" panose="00000700000000000000" pitchFamily="2" charset="-78"/>
              </a:rPr>
              <a:t>نصف لیوان پخته و معادل یک چهارم لیوان حبوبات خام است</a:t>
            </a:r>
          </a:p>
          <a:p>
            <a:pPr marL="0" indent="0" algn="just" rtl="1">
              <a:buNone/>
            </a:pP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 لازم است ترکیبی از حداقل دو پروتئین گیاهی(مثل غلات و حبوبات) مصرف شود</a:t>
            </a:r>
          </a:p>
          <a:p>
            <a:pPr marL="0" indent="0" algn="just" rtl="1">
              <a:buNone/>
            </a:pP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 تا یک پروتئین با کیفیت بالا به بدن برسد</a:t>
            </a:r>
          </a:p>
          <a:p>
            <a:pPr marL="0" indent="0" algn="just" rtl="1">
              <a:buNone/>
            </a:pP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 مثل عدس پلو، لوبیاپلو، باقالاپلو، عدسی با نان، خوراک لوبیا با نان</a:t>
            </a:r>
            <a:endParaRPr lang="en-US" sz="1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849EA-DFF7-ABD2-0F06-A9453B3CA361}"/>
              </a:ext>
            </a:extLst>
          </p:cNvPr>
          <p:cNvSpPr txBox="1"/>
          <p:nvPr/>
        </p:nvSpPr>
        <p:spPr>
          <a:xfrm>
            <a:off x="8652387" y="6115664"/>
            <a:ext cx="2812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حبوبات و مغزدانه ها</a:t>
            </a:r>
            <a:endParaRPr lang="en-US" sz="28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B9BC6-DF3F-74A1-21B9-1944F735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0" y="3429000"/>
            <a:ext cx="5288290" cy="3137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A414D-C3B3-B8DF-7B46-B48358DDB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3"/>
          <a:stretch/>
        </p:blipFill>
        <p:spPr>
          <a:xfrm>
            <a:off x="526026" y="78658"/>
            <a:ext cx="3495368" cy="22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5405-769D-9C1A-1CA2-A26ECCBD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927" y="6194521"/>
            <a:ext cx="6665026" cy="589738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chemeClr val="accent2"/>
                </a:solidFill>
                <a:cs typeface="B Titr" panose="00000700000000000000" pitchFamily="2" charset="-78"/>
              </a:rPr>
              <a:t>گروه متفرقه (گروه قندها و چربی ها و شورها) </a:t>
            </a:r>
            <a:endParaRPr lang="en-US" sz="2000" b="1" dirty="0">
              <a:solidFill>
                <a:schemeClr val="accent2"/>
              </a:solidFill>
              <a:cs typeface="2 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9893F-5CB9-3B8A-77CA-4A0610B1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96" y="729356"/>
            <a:ext cx="5475757" cy="386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3B2C5-B099-6DE4-5C96-47047BDF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" y="3420927"/>
            <a:ext cx="4925961" cy="34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149" y="6125178"/>
            <a:ext cx="7531071" cy="732821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accent2"/>
                </a:solidFill>
                <a:cs typeface="B Titr" panose="00000700000000000000" pitchFamily="2" charset="-78"/>
              </a:rPr>
              <a:t>تغییرات فیزیولوژیک در سالمندی</a:t>
            </a:r>
            <a:endParaRPr lang="en-US" sz="40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5907"/>
            <a:ext cx="5565531" cy="5724070"/>
          </a:xfrm>
        </p:spPr>
        <p:txBody>
          <a:bodyPr anchor="ctr"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ضعیف شدن حواس مثل چشایی و بویایی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کاهش احساس تشنگی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تهوع و کاهش اشتها و تغییر طعم غذاها که ناشی از عوارض جانبی داروهاست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ضعف سلامت دندانها مثل تحلیل لثه ها یا افتادن و از دست دادن دندانها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مشکلات و ناتوانی فیزیکی نظیر دیسفاژی، تحلیل عضلانی و کم تحرکی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دمانس و کاهش حافظه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افسردگی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A09604D8-F3E0-06E0-9B5E-88B2E0353B27}"/>
              </a:ext>
            </a:extLst>
          </p:cNvPr>
          <p:cNvSpPr/>
          <p:nvPr/>
        </p:nvSpPr>
        <p:spPr>
          <a:xfrm rot="10800000">
            <a:off x="571500" y="1652815"/>
            <a:ext cx="5301761" cy="2910254"/>
          </a:xfrm>
          <a:prstGeom prst="borderCallout2">
            <a:avLst>
              <a:gd name="adj1" fmla="val 19058"/>
              <a:gd name="adj2" fmla="val -217"/>
              <a:gd name="adj3" fmla="val 18750"/>
              <a:gd name="adj4" fmla="val -16667"/>
              <a:gd name="adj5" fmla="val -57923"/>
              <a:gd name="adj6" fmla="val -109002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46C34-A475-9FF8-6570-480FFA7C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4" y="0"/>
            <a:ext cx="6301155" cy="40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" y="281353"/>
            <a:ext cx="11931162" cy="5897653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fa-IR" sz="1800" dirty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کم وزنی ( نمایه توده بدنی کمتر از 21)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و کم وزنی شدید ( نمایه توده بدنی کمتر از 19)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            </a:t>
            </a:r>
            <a:r>
              <a:rPr lang="fa-IR" sz="1600" dirty="0">
                <a:cs typeface="B Titr" panose="00000700000000000000" pitchFamily="2" charset="-78"/>
              </a:rPr>
              <a:t>خطر عفونت، مرگ و میر را افزایش داده و موجب افت کارایی سالمن می شود.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endParaRPr lang="fa-IR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از جمله دلایل این کم وزنی می توان به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بی اشتهایی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 تحلیل توده عضلانی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 لاغری مفرط(کاشکسی)  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کم آبی اشاره کرد.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b="1" dirty="0">
                <a:highlight>
                  <a:srgbClr val="FFFF00"/>
                </a:highlight>
                <a:cs typeface="B Titr" panose="00000700000000000000" pitchFamily="2" charset="-78"/>
              </a:rPr>
              <a:t>برای جلوگیری از تحلیل عضلانی میتوان توصیه به ورزش قدرتی مثل کار با وزنه 2-3 بار در هفته به مدت 30 دقیقه کرد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دلایل بی اشتهایی شامل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 مسایل روحی و روانی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تغییرات چشایی و بویایی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 تغییر عملکرد دستگاه گوارش </a:t>
            </a:r>
            <a:endParaRPr lang="en-US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400" dirty="0">
                <a:cs typeface="B Titr" panose="00000700000000000000" pitchFamily="2" charset="-78"/>
              </a:rPr>
              <a:t> مسایل هورمونی می باشد. 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095E7-58AF-FC00-C562-DE9040F89CC7}"/>
              </a:ext>
            </a:extLst>
          </p:cNvPr>
          <p:cNvSpPr txBox="1"/>
          <p:nvPr/>
        </p:nvSpPr>
        <p:spPr>
          <a:xfrm>
            <a:off x="8376733" y="6179007"/>
            <a:ext cx="3015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accent2"/>
                </a:solidFill>
                <a:cs typeface="B Titr" panose="00000700000000000000" pitchFamily="2" charset="-78"/>
              </a:rPr>
              <a:t>سوتغذیه کم وزنی </a:t>
            </a:r>
            <a:endParaRPr lang="en-US" sz="24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1BCC78-873F-A663-2F40-35B0C9C591F3}"/>
              </a:ext>
            </a:extLst>
          </p:cNvPr>
          <p:cNvSpPr/>
          <p:nvPr/>
        </p:nvSpPr>
        <p:spPr>
          <a:xfrm rot="10800000">
            <a:off x="10512697" y="1422839"/>
            <a:ext cx="791307" cy="12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3E3B8-B180-8106-8615-8B6B906A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0" y="3774459"/>
            <a:ext cx="4629008" cy="30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F4F9-BFC8-6E0D-F803-D042AD41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8" y="237392"/>
            <a:ext cx="7438294" cy="5934808"/>
          </a:xfrm>
        </p:spPr>
        <p:txBody>
          <a:bodyPr anchor="ctr"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عوارض جانبی داروها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مشکلات بلع و دهانی هم از دیگر دلایل بی اشتهایی در این گروه سنی است.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کم آبی هم خود از جمله علل کم اشتهایی است.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18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لاغری مفرط معمولا به دنبال بیماری ایجاد می شود که کاهش شدید توده بدون چربی بدن به همراه افت چربی اتفاق می افتد.</a:t>
            </a:r>
          </a:p>
          <a:p>
            <a:pPr algn="r"/>
            <a:endParaRPr lang="en-US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F6FC432-541D-1BD4-AD97-17DBC156BD7D}"/>
              </a:ext>
            </a:extLst>
          </p:cNvPr>
          <p:cNvSpPr/>
          <p:nvPr/>
        </p:nvSpPr>
        <p:spPr>
          <a:xfrm>
            <a:off x="298938" y="1658720"/>
            <a:ext cx="553916" cy="126609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797FD877-FEA6-AB78-FF11-54065A50B0D5}"/>
              </a:ext>
            </a:extLst>
          </p:cNvPr>
          <p:cNvSpPr/>
          <p:nvPr/>
        </p:nvSpPr>
        <p:spPr>
          <a:xfrm rot="10800000">
            <a:off x="7379539" y="3109232"/>
            <a:ext cx="553916" cy="126609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A63C5-BE1F-5C48-35E9-983ECC8B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21" y="2002082"/>
            <a:ext cx="4004579" cy="215631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9106AC40-A580-3165-BD5F-20D26382F871}"/>
              </a:ext>
            </a:extLst>
          </p:cNvPr>
          <p:cNvSpPr/>
          <p:nvPr/>
        </p:nvSpPr>
        <p:spPr>
          <a:xfrm>
            <a:off x="8317363" y="3912736"/>
            <a:ext cx="3323493" cy="6154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DC023-A9DB-4037-B84F-A6717DA240ED}"/>
              </a:ext>
            </a:extLst>
          </p:cNvPr>
          <p:cNvSpPr txBox="1"/>
          <p:nvPr/>
        </p:nvSpPr>
        <p:spPr>
          <a:xfrm>
            <a:off x="2782111" y="4411176"/>
            <a:ext cx="35227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highlight>
                  <a:srgbClr val="00FFFF"/>
                </a:highlight>
                <a:cs typeface="B Titr" panose="00000700000000000000" pitchFamily="2" charset="-78"/>
              </a:rPr>
              <a:t>در زمانی که امکان اندازه پیری قد سالمند وجود نداشته باشد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highlight>
                  <a:srgbClr val="00FFFF"/>
                </a:highlight>
                <a:cs typeface="B Titr" panose="00000700000000000000" pitchFamily="2" charset="-78"/>
              </a:rPr>
              <a:t>امکان اندازه گیری وزن سالمند وجود نداشته باشد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highlight>
                  <a:srgbClr val="00FFFF"/>
                </a:highlight>
                <a:cs typeface="B Titr" panose="00000700000000000000" pitchFamily="2" charset="-78"/>
              </a:rPr>
              <a:t>برای تعیین تقریبی </a:t>
            </a:r>
            <a:r>
              <a:rPr lang="en-US" dirty="0" err="1">
                <a:highlight>
                  <a:srgbClr val="00FFFF"/>
                </a:highlight>
                <a:cs typeface="B Titr" panose="00000700000000000000" pitchFamily="2" charset="-78"/>
              </a:rPr>
              <a:t>bmi</a:t>
            </a:r>
            <a:endParaRPr lang="en-US" dirty="0">
              <a:highlight>
                <a:srgbClr val="00FFFF"/>
              </a:highlight>
              <a:cs typeface="B Titr" panose="000007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D8F459-5AA8-461F-B44A-AFEBC78CEC50}"/>
              </a:ext>
            </a:extLst>
          </p:cNvPr>
          <p:cNvSpPr/>
          <p:nvPr/>
        </p:nvSpPr>
        <p:spPr>
          <a:xfrm>
            <a:off x="2168013" y="4375324"/>
            <a:ext cx="4365522" cy="22452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5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508" y="6031711"/>
            <a:ext cx="5519687" cy="716924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solidFill>
                  <a:schemeClr val="accent2"/>
                </a:solidFill>
                <a:cs typeface="B Titr" panose="00000700000000000000" pitchFamily="2" charset="-78"/>
              </a:rPr>
              <a:t>مداخلات تغذیه ای</a:t>
            </a:r>
            <a:endParaRPr lang="en-US" sz="36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76345"/>
            <a:ext cx="11939954" cy="585536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cs typeface="2  Nazanin" panose="00000400000000000000" pitchFamily="2" charset="-78"/>
              </a:rPr>
              <a:t> </a:t>
            </a:r>
            <a:endParaRPr lang="en-US" dirty="0">
              <a:cs typeface="2 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مداخله تغذیه ای شامل افزایش وزن از طریق افزایش دریافت پروتئین، انرژی و مایعات می باشد.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  </a:t>
            </a:r>
            <a:r>
              <a:rPr lang="fa-IR" sz="1800" dirty="0">
                <a:cs typeface="B Titr" panose="00000700000000000000" pitchFamily="2" charset="-78"/>
              </a:rPr>
              <a:t>در این افراد تغذیه به دفعات مکرر در روز توصیه می شود.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رژیم غذایی بایدحاوی مقادیر مناسبی از منابع غذایی (آهن و روی و...)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 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مانند جگر،انواع گوشت ها ،انواع حبوبات مانند نخود سبز، نان سبوس دار مانند نان جو وسنگک،شیر ولبنیات باشد.</a:t>
            </a:r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برنامه غذایی و میان وعده هارا براساس اشتها و میل و رغبت فرد سالمند تنظیم شود.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  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بهتر است به فا صله هر 3-2ساعت میان وعده ای میل نمایند.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مصرف منابع مهم کلسیم،ویتامین های</a:t>
            </a:r>
            <a:r>
              <a:rPr lang="en-US" sz="1600" b="1" dirty="0">
                <a:cs typeface="B Titr" panose="00000700000000000000" pitchFamily="2" charset="-78"/>
              </a:rPr>
              <a:t>D</a:t>
            </a:r>
            <a:r>
              <a:rPr lang="fa-IR" sz="1600" b="1" dirty="0">
                <a:cs typeface="B Titr" panose="00000700000000000000" pitchFamily="2" charset="-78"/>
              </a:rPr>
              <a:t> ، </a:t>
            </a:r>
            <a:r>
              <a:rPr lang="en-US" sz="1600" b="1" dirty="0">
                <a:cs typeface="B Titr" panose="00000700000000000000" pitchFamily="2" charset="-78"/>
              </a:rPr>
              <a:t>B12</a:t>
            </a:r>
            <a:r>
              <a:rPr lang="fa-IR" sz="1600" b="1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و یا مکمل های آن توصیه می شود.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روزانه 8- 6لیوان مایعات(آب ، شیر، دوغ، آب میوه طبیعی و ...)بنوشند.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مصرف روزانه 6-5 وعده غذای سبک قابل پذیرش تر از سه وعده غذای اصلی است.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تنوع در مصرف روزانه مواد غذایی رعایت شود به این معنی که درروزهای متوالی غذاهای مشابه و تکراری مصرف نکنند.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روزانه به طور مرتب حداقل2 واحد میوه و 3 واحد سبزی مصرف کنند.</a:t>
            </a:r>
          </a:p>
          <a:p>
            <a:pPr marL="0" indent="0" algn="just" rtl="1">
              <a:buNone/>
            </a:pPr>
            <a:r>
              <a:rPr lang="fa-IR" sz="1600" dirty="0">
                <a:highlight>
                  <a:srgbClr val="00FF00"/>
                </a:highlight>
                <a:cs typeface="B Titr" panose="00000700000000000000" pitchFamily="2" charset="-78"/>
              </a:rPr>
              <a:t>در صورت مشکلات گوارشی و دندانی به صورت پخته مصرف شوند.</a:t>
            </a:r>
          </a:p>
          <a:p>
            <a:pPr algn="just" rtl="1"/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809C98-D00E-2765-0E08-BB16121AE61B}"/>
              </a:ext>
            </a:extLst>
          </p:cNvPr>
          <p:cNvSpPr/>
          <p:nvPr/>
        </p:nvSpPr>
        <p:spPr>
          <a:xfrm rot="10800000">
            <a:off x="11122269" y="1046285"/>
            <a:ext cx="747346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6F3502F-C9BA-4E03-2DC1-B84EFD3A8D49}"/>
              </a:ext>
            </a:extLst>
          </p:cNvPr>
          <p:cNvSpPr/>
          <p:nvPr/>
        </p:nvSpPr>
        <p:spPr>
          <a:xfrm rot="10800000">
            <a:off x="11122269" y="1814147"/>
            <a:ext cx="747346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558ADA-2EEF-4179-4E8A-5B0B2ED7A66D}"/>
              </a:ext>
            </a:extLst>
          </p:cNvPr>
          <p:cNvSpPr/>
          <p:nvPr/>
        </p:nvSpPr>
        <p:spPr>
          <a:xfrm rot="10800000">
            <a:off x="11117873" y="2511670"/>
            <a:ext cx="747346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B66A2-255C-A118-AC17-74FFFEB2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9" y="3896997"/>
            <a:ext cx="2851638" cy="2851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26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" y="255639"/>
            <a:ext cx="11904785" cy="5811053"/>
          </a:xfrm>
        </p:spPr>
        <p:txBody>
          <a:bodyPr anchor="t">
            <a:norm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سبزی هایی نظیر گوجه فرنگی، هویج و گل کلم به عنوان میان وعده به شکل خام درسالاد و یا به شکل بخار پز یا آب پز میل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ازغذاهای تهیه شده با سبزی ها (انواع آش، سوپ، برخی از خورش ها و ...) بیشتر استفاده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 برای افزایش اشتها در سالمندان لاغر غذا در بشقاب بزرگتر کشیده شود و از سبزیهای رنگی (هویج، گوجه فرنگی، فلفل دلمه ای، نخود فرنگی ، ذرت و...) در غذا استفاده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مصرف غذاهایی که تهیه آنها آسان است مانند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   </a:t>
            </a:r>
            <a:r>
              <a:rPr lang="fa-IR" sz="1600" dirty="0">
                <a:cs typeface="B Titr" panose="00000700000000000000" pitchFamily="2" charset="-78"/>
              </a:rPr>
              <a:t> فرنی، ما ست و خیار حاوی کشمش و گردو،</a:t>
            </a: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شیربرنج، پوره تخم</a:t>
            </a: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مرغ و سیب زمینی و شله زرد برای تکمیل انرژی دریافتی توصیه می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در صورت وجود دیسفاژی،غذاها باید به شکل خرد شده و یا نرم و پوره شده استفاده شوند.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در زمان غذا خوردن نیزباید بدن در وضعیت مناسب، در حالت نشسته و راست قرار داشته باشد.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یکی از بهترین توصیه ها برای مقوی و مغذی کردن غذا،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dirty="0">
                <a:cs typeface="B Titr" panose="00000700000000000000" pitchFamily="2" charset="-78"/>
              </a:rPr>
              <a:t> اضافه کردن غلات جوانه زده (جوانه گندم، ماش یا عدس) و یا پودر غلات جوانه زده در برنامه غذایی می باشد.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مصرف جوانه غلات انرژی وپروتئین و ریزمغذی های غذا را افزایش می دهد.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31F750E-661B-EF18-AFD9-F19CB094CBBC}"/>
              </a:ext>
            </a:extLst>
          </p:cNvPr>
          <p:cNvSpPr/>
          <p:nvPr/>
        </p:nvSpPr>
        <p:spPr>
          <a:xfrm rot="10800000">
            <a:off x="10768875" y="2849747"/>
            <a:ext cx="668216" cy="20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4D0B-1037-DFAD-0605-58A4FC4DA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5" t="3276" r="20011" b="1"/>
          <a:stretch/>
        </p:blipFill>
        <p:spPr>
          <a:xfrm>
            <a:off x="-2649" y="3767715"/>
            <a:ext cx="4385186" cy="320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94A78752-F8C9-A5B8-FBE0-50F629234DBB}"/>
              </a:ext>
            </a:extLst>
          </p:cNvPr>
          <p:cNvSpPr/>
          <p:nvPr/>
        </p:nvSpPr>
        <p:spPr>
          <a:xfrm rot="10800000">
            <a:off x="7118744" y="4444183"/>
            <a:ext cx="639096" cy="31463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6" y="6005146"/>
            <a:ext cx="8083863" cy="712177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برای افزایش دریافت انرژی و پروتئین در سالمندان</a:t>
            </a:r>
            <a:endParaRPr lang="en-US" sz="28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223310"/>
            <a:ext cx="11904785" cy="5781836"/>
          </a:xfrm>
        </p:spPr>
        <p:txBody>
          <a:bodyPr anchor="t">
            <a:no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2  Nazanin" panose="000004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می توان کمی پودرشیر خشک به غذاهایی مانند شیر، ماست، سوپ یا فرنی اضافه کرد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تخم مرغ آبپز در صبحانه یا میان وعده 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یا همراه با غذا هایی همچون عدس پلو یا رشته پلو میل شود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dirty="0">
                <a:cs typeface="B Titr" panose="00000700000000000000" pitchFamily="2" charset="-78"/>
              </a:rPr>
              <a:t>در مصرف سفیده تخم مرغ در این بیماران محدودیت فوق وجود ندارد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</a:t>
            </a:r>
            <a:r>
              <a:rPr lang="fa-IR" sz="1600" dirty="0">
                <a:cs typeface="B Titr" panose="00000700000000000000" pitchFamily="2" charset="-78"/>
              </a:rPr>
              <a:t> می توانند یک سفیده کامل تخم مرغ که حاوی پروتئین کاملی است ،در هر روز مصرف نمایند.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انواع مغز ها(گردو، پسته، بادام و ...) بعنوان میان وعده میل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ازانواع حبوبات در خورش ها، آش ها، خوراک ها، آبگوشت و عدسی، خوراک لوبیا و غیره استفاده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ازگروه نان و غلات مانندنان، برنج، انواع ر شته، بلغور جو وگندم به مقدار بیشتر استفاده شود.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از سیب زمینی آب پز درانواع غذاها و یا در میان وعده ها استفاده کنند.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018C21B-F234-4BEE-756F-EA14C6CAAEC9}"/>
              </a:ext>
            </a:extLst>
          </p:cNvPr>
          <p:cNvSpPr/>
          <p:nvPr/>
        </p:nvSpPr>
        <p:spPr>
          <a:xfrm rot="10800000">
            <a:off x="10942693" y="2574776"/>
            <a:ext cx="747346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CCDA7-98E4-8798-86BF-F0FBCBE9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4" y="3844413"/>
            <a:ext cx="3345191" cy="30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B30F-C58F-7305-FDC6-3AF2C821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1" y="211014"/>
            <a:ext cx="6383215" cy="603152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حداقل دو میان وعده شامل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500" dirty="0">
                <a:cs typeface="B Titr" panose="00000700000000000000" pitchFamily="2" charset="-78"/>
              </a:rPr>
              <a:t>بیسکویت(ترجیحا"سبوس دار)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نان و پنیر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نان و سیب زمینی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نان و تخم مرغ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نان و خرما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نان روغنی و نان شیر مال همراه با یک لیوان شیر 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500" dirty="0">
                <a:cs typeface="B Titr" panose="00000700000000000000" pitchFamily="2" charset="-78"/>
              </a:rPr>
              <a:t> انواع میوه در فواصل وعده های اصلی غذایی استفاده کنند.</a:t>
            </a:r>
          </a:p>
          <a:p>
            <a:pPr algn="just" rtl="1">
              <a:buFont typeface="Wingdings" panose="05000000000000000000" pitchFamily="2" charset="2"/>
              <a:buChar char="Ø"/>
            </a:pPr>
            <a:endParaRPr lang="fa-IR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روغن زیتون داخل سالاد اضافه کنند.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ازگروه لبنیات شامل شیر، ماست، پنیر و بستنی کم خامه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 بعنوان میان وعده به اشکال مختلف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chemeClr val="accent2"/>
                </a:solidFill>
                <a:cs typeface="B Titr" panose="00000700000000000000" pitchFamily="2" charset="-78"/>
              </a:rPr>
              <a:t>(بیسکویت وشیر، نان و ماست، نان و پنیر، شریربرنج، فرنی و .....) </a:t>
            </a:r>
            <a:r>
              <a:rPr lang="fa-IR" sz="1600" dirty="0">
                <a:cs typeface="B Titr" panose="00000700000000000000" pitchFamily="2" charset="-78"/>
              </a:rPr>
              <a:t>استفاده شود.</a:t>
            </a:r>
          </a:p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"در صورت عدم تحمل شیر حتما"روزانه حداقل دو لیوان ماست مصرف شود."</a:t>
            </a:r>
          </a:p>
          <a:p>
            <a:pPr marL="0" indent="0" algn="r" rtl="1">
              <a:buNone/>
            </a:pPr>
            <a:endParaRPr lang="fa-IR" sz="1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سالمندان لاغر می توانند روزانه3تا4سهم از مواد این گروه مصرف کنند.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en-US" sz="1600" dirty="0">
              <a:cs typeface="B Titr" panose="00000700000000000000" pitchFamily="2" charset="-78"/>
            </a:endParaRPr>
          </a:p>
          <a:p>
            <a:pPr algn="just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93510-5375-88F8-EA05-21BCC05D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3" y="3654592"/>
            <a:ext cx="4771033" cy="3203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25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131391"/>
            <a:ext cx="11702562" cy="593530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800" dirty="0">
                <a:cs typeface="B Titr" panose="00000700000000000000" pitchFamily="2" charset="-78"/>
              </a:rPr>
              <a:t>تغییرات لازم در نحوه آماده سازی غذا</a:t>
            </a:r>
          </a:p>
          <a:p>
            <a:pPr algn="just" rtl="1"/>
            <a:r>
              <a:rPr lang="fa-IR" sz="18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مانند اضافه کردن سس های ملایم </a:t>
            </a:r>
          </a:p>
          <a:p>
            <a:pPr algn="just" rtl="1"/>
            <a:r>
              <a:rPr lang="fa-IR" sz="1600" dirty="0">
                <a:cs typeface="B Titr" panose="00000700000000000000" pitchFamily="2" charset="-78"/>
              </a:rPr>
              <a:t>عصاره گوشت به غذا </a:t>
            </a:r>
          </a:p>
          <a:p>
            <a:pPr algn="just" rtl="1"/>
            <a:r>
              <a:rPr lang="fa-IR" sz="1600" dirty="0">
                <a:cs typeface="B Titr" panose="00000700000000000000" pitchFamily="2" charset="-78"/>
              </a:rPr>
              <a:t> قطعه قطعه کردن غذا برای کنترل بلع باید ایجاد کرد. </a:t>
            </a:r>
          </a:p>
          <a:p>
            <a:pPr algn="just" rtl="1"/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برای افرادی که </a:t>
            </a:r>
            <a:r>
              <a:rPr lang="fa-IR" sz="1600" u="sng" dirty="0">
                <a:cs typeface="B Titr" panose="00000700000000000000" pitchFamily="2" charset="-78"/>
              </a:rPr>
              <a:t>دهان چسبنده </a:t>
            </a:r>
            <a:r>
              <a:rPr lang="fa-IR" sz="1600" dirty="0">
                <a:cs typeface="B Titr" panose="00000700000000000000" pitchFamily="2" charset="-78"/>
              </a:rPr>
              <a:t>دارند یا ترشحات بزاق کاهش یافته یا خشکی دهان دارند: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                                                    غذاهای آبکی مانند آبگوشت، عصاره مرغ و گوشت یا آب به غذا اضافه شود.</a:t>
            </a:r>
          </a:p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با انتخاب دقیق غذاها از اسپیراسیون پیشگیری شود: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1600" dirty="0">
                <a:cs typeface="B Titr" panose="00000700000000000000" pitchFamily="2" charset="-78"/>
              </a:rPr>
              <a:t> غذاهای غلیظ، نرم و پوره شده بجای مایعات رقیق.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1600" dirty="0">
                <a:cs typeface="B Titr" panose="00000700000000000000" pitchFamily="2" charset="-78"/>
              </a:rPr>
              <a:t>قوام مواد به حد عسل، نکتار میوه هاو یا پوره رسانده شود.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1600" dirty="0">
                <a:cs typeface="B Titr" panose="00000700000000000000" pitchFamily="2" charset="-78"/>
              </a:rPr>
              <a:t> گوشت را می توان با پوره سیب زمینی یا همراه آبگوشت، نرم و میل کرد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fa-IR" sz="1600" dirty="0">
                <a:cs typeface="B Titr" panose="00000700000000000000" pitchFamily="2" charset="-78"/>
              </a:rPr>
              <a:t> از مصرف مایعات و نوشیدنی های بسیار داغ، کافئین و غذاهای تند و حاوی فلفل پرهیز کنید.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8870B-0FCA-4C53-0A4B-DFA495419856}"/>
              </a:ext>
            </a:extLst>
          </p:cNvPr>
          <p:cNvSpPr txBox="1"/>
          <p:nvPr/>
        </p:nvSpPr>
        <p:spPr>
          <a:xfrm>
            <a:off x="7411915" y="6251303"/>
            <a:ext cx="4020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chemeClr val="accent2"/>
                </a:solidFill>
                <a:cs typeface="B Titr" panose="00000700000000000000" pitchFamily="2" charset="-78"/>
              </a:rPr>
              <a:t>توصیه های کلی در اختلال بلع یا دیسفاژی</a:t>
            </a:r>
            <a:endParaRPr lang="en-US" sz="20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7E205AD6-8E25-7B1B-8A5B-30A93DED2798}"/>
              </a:ext>
            </a:extLst>
          </p:cNvPr>
          <p:cNvSpPr/>
          <p:nvPr/>
        </p:nvSpPr>
        <p:spPr>
          <a:xfrm rot="10800000">
            <a:off x="9961685" y="2699224"/>
            <a:ext cx="580292" cy="2725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8ED56-6F3F-706E-BE67-028D95EA1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0" y="3907044"/>
            <a:ext cx="3544765" cy="254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3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47" y="2722264"/>
            <a:ext cx="9533106" cy="2399854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fa-IR" sz="8800" b="1" dirty="0">
                <a:solidFill>
                  <a:schemeClr val="accent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P Yekan bold" panose="02000503030000020004" pitchFamily="2" charset="-78"/>
                <a:cs typeface="AP Yekan bold" panose="02000503030000020004" pitchFamily="2" charset="-78"/>
              </a:rPr>
              <a:t>تغذیه در سالمندان</a:t>
            </a:r>
            <a:endParaRPr lang="en-US" sz="8800" b="1" dirty="0">
              <a:solidFill>
                <a:schemeClr val="accent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P Yekan bold" panose="02000503030000020004" pitchFamily="2" charset="-78"/>
              <a:cs typeface="AP Yekan bold" panose="020005030300000200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8F568-8090-105C-5337-DB691D37AEDC}"/>
              </a:ext>
            </a:extLst>
          </p:cNvPr>
          <p:cNvSpPr txBox="1"/>
          <p:nvPr/>
        </p:nvSpPr>
        <p:spPr>
          <a:xfrm>
            <a:off x="8858865" y="5181600"/>
            <a:ext cx="2753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accent2"/>
                </a:solidFill>
                <a:cs typeface="B Titr" panose="00000700000000000000" pitchFamily="2" charset="-78"/>
              </a:rPr>
              <a:t>آتوسا بخشی زاد</a:t>
            </a:r>
          </a:p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accent2"/>
                </a:solidFill>
                <a:cs typeface="B Titr" panose="00000700000000000000" pitchFamily="2" charset="-78"/>
              </a:rPr>
              <a:t>کارشناس تغذیه</a:t>
            </a:r>
          </a:p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accent2"/>
                </a:solidFill>
                <a:cs typeface="B Titr" panose="00000700000000000000" pitchFamily="2" charset="-78"/>
              </a:rPr>
              <a:t>مرکزبهداشت رشت</a:t>
            </a:r>
            <a:endParaRPr lang="en-US" sz="16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43926C-34F3-41D6-50AC-61562A5A7B9E}"/>
              </a:ext>
            </a:extLst>
          </p:cNvPr>
          <p:cNvCxnSpPr>
            <a:cxnSpLocks/>
          </p:cNvCxnSpPr>
          <p:nvPr/>
        </p:nvCxnSpPr>
        <p:spPr>
          <a:xfrm>
            <a:off x="10992464" y="5181600"/>
            <a:ext cx="0" cy="1229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7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EBF8-C7D5-670A-6B04-EFADA81A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1" y="439615"/>
            <a:ext cx="7921868" cy="5328139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از دادن غذاهایی که امکان پریدن در حلق و خفگی را داشته پرهیز کنید مانند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مانند ترشی، سرکه و غذاهای ترش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غذاهای خشک و یا چیپسی مانند کراکرها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ماهی های استخوان دار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گوشت های سفت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کره بادام زمینی چسبناک، موز، غذاهای رقیق که به راحتی آسپیره می شوند.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نوشیدنی ها و میوه های بسیار شیرین که بزاق را افزایش می دهند.</a:t>
            </a:r>
          </a:p>
          <a:p>
            <a:pPr algn="just" rtl="1">
              <a:buFont typeface="Wingdings" panose="05000000000000000000" pitchFamily="2" charset="2"/>
              <a:buChar char="ü"/>
            </a:pPr>
            <a:endParaRPr lang="fa-IR" sz="14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در صورت عدم مصرف کافی غلات کامل، میوه و سبزی، لازم است</a:t>
            </a:r>
          </a:p>
          <a:p>
            <a:pPr marL="0" indent="0" algn="just" rtl="1">
              <a:buNone/>
            </a:pPr>
            <a:r>
              <a:rPr lang="fa-IR" sz="2000" dirty="0">
                <a:cs typeface="B Titr" panose="00000700000000000000" pitchFamily="2" charset="-78"/>
              </a:rPr>
              <a:t>                             </a:t>
            </a:r>
            <a:r>
              <a:rPr lang="fa-IR" sz="1600" dirty="0">
                <a:cs typeface="B Titr" panose="00000700000000000000" pitchFamily="2" charset="-78"/>
              </a:rPr>
              <a:t>فرد از نظر کمبود فیبر و ویتامین های </a:t>
            </a:r>
            <a:r>
              <a:rPr lang="en-US" sz="1600" dirty="0">
                <a:cs typeface="B Titr" panose="00000700000000000000" pitchFamily="2" charset="-78"/>
              </a:rPr>
              <a:t>A</a:t>
            </a:r>
            <a:r>
              <a:rPr lang="fa-IR" sz="1600" dirty="0">
                <a:cs typeface="B Titr" panose="00000700000000000000" pitchFamily="2" charset="-78"/>
              </a:rPr>
              <a:t> و </a:t>
            </a:r>
            <a:r>
              <a:rPr lang="en-US" sz="1600" dirty="0">
                <a:cs typeface="B Titr" panose="00000700000000000000" pitchFamily="2" charset="-78"/>
              </a:rPr>
              <a:t>C</a:t>
            </a:r>
            <a:r>
              <a:rPr lang="fa-IR" sz="1600" dirty="0">
                <a:cs typeface="B Titr" panose="00000700000000000000" pitchFamily="2" charset="-78"/>
              </a:rPr>
              <a:t> پایش و مراقبت شود.</a:t>
            </a:r>
          </a:p>
          <a:p>
            <a:pPr marL="0" indent="0" algn="just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برای کاهش حساسیت دهانی، از غذاهای سردتر استفاده کنید.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سبوس خرد شده غلات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فرمولا های پرفیبر </a:t>
            </a:r>
          </a:p>
          <a:p>
            <a:pPr marL="0" indent="0" algn="just" rtl="1">
              <a:buNone/>
            </a:pPr>
            <a:r>
              <a:rPr lang="fa-IR" dirty="0">
                <a:cs typeface="B Titr" panose="00000700000000000000" pitchFamily="2" charset="-78"/>
              </a:rPr>
              <a:t>                                                </a:t>
            </a:r>
            <a:r>
              <a:rPr lang="fa-IR" sz="2000" dirty="0">
                <a:cs typeface="B Titr" panose="00000700000000000000" pitchFamily="2" charset="-78"/>
              </a:rPr>
              <a:t> می تواند به بهتر شدن یبوست کمک کند.</a:t>
            </a:r>
            <a:endParaRPr lang="en-US" sz="2000" dirty="0">
              <a:cs typeface="B Titr" panose="00000700000000000000" pitchFamily="2" charset="-78"/>
            </a:endParaRPr>
          </a:p>
          <a:p>
            <a:pPr algn="r"/>
            <a:endParaRPr lang="en-US" dirty="0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BD520DC5-01BF-DEF3-7E39-B17782EFB932}"/>
              </a:ext>
            </a:extLst>
          </p:cNvPr>
          <p:cNvSpPr/>
          <p:nvPr/>
        </p:nvSpPr>
        <p:spPr>
          <a:xfrm rot="10800000">
            <a:off x="10700238" y="3538903"/>
            <a:ext cx="650630" cy="3132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559543FD-7759-836B-262A-DC321FB97904}"/>
              </a:ext>
            </a:extLst>
          </p:cNvPr>
          <p:cNvSpPr/>
          <p:nvPr/>
        </p:nvSpPr>
        <p:spPr>
          <a:xfrm rot="10800000">
            <a:off x="9665960" y="5027879"/>
            <a:ext cx="650630" cy="3253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B5B41-47DD-3977-D065-69045012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6" y="3538902"/>
            <a:ext cx="2904392" cy="27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2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007" y="6172200"/>
            <a:ext cx="7350369" cy="589086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راه حل های ساده دسترسی به غذای سالم در سالمندان</a:t>
            </a:r>
            <a:endParaRPr lang="en-US" sz="28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868" y="553791"/>
            <a:ext cx="3899100" cy="457200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2  Nazanin" panose="00000400000000000000" pitchFamily="2" charset="-78"/>
              </a:rPr>
              <a:t>آیا نمی توانید غذا را خوب بجوید؟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20" t="21810" r="17044" b="9637"/>
          <a:stretch/>
        </p:blipFill>
        <p:spPr>
          <a:xfrm>
            <a:off x="1814872" y="1010991"/>
            <a:ext cx="9362941" cy="48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870" y="6238822"/>
            <a:ext cx="4737728" cy="508824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accent2"/>
                </a:solidFill>
                <a:cs typeface="B Titr" panose="00000700000000000000" pitchFamily="2" charset="-78"/>
              </a:rPr>
              <a:t>آیا مشکل نفخ و برگشت غذا از معده دارید؟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5" t="19141" r="16269" b="25522"/>
          <a:stretch/>
        </p:blipFill>
        <p:spPr>
          <a:xfrm>
            <a:off x="2593731" y="1505962"/>
            <a:ext cx="7208367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6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46" y="78659"/>
            <a:ext cx="11978054" cy="5469288"/>
          </a:xfrm>
        </p:spPr>
        <p:txBody>
          <a:bodyPr anchor="ctr">
            <a:normAutofit/>
          </a:bodyPr>
          <a:lstStyle/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>گاهی با</a:t>
            </a: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همسالان خود در همسایگی برنامه ریزی کرده و غذا بخورید.</a:t>
            </a:r>
          </a:p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/>
            </a:r>
            <a:br>
              <a:rPr lang="fa-IR" sz="1600" dirty="0">
                <a:cs typeface="B Titr" panose="00000700000000000000" pitchFamily="2" charset="-78"/>
              </a:rPr>
            </a:br>
            <a:r>
              <a:rPr lang="fa-IR" sz="1600" dirty="0">
                <a:cs typeface="B Titr" panose="00000700000000000000" pitchFamily="2" charset="-78"/>
              </a:rPr>
              <a:t> تا حد امکان غذا را در کنار اعضای خانواده و یا دوستان خود صرف کنید.</a:t>
            </a:r>
          </a:p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/>
            </a:r>
            <a:br>
              <a:rPr lang="fa-IR" sz="1600" dirty="0">
                <a:cs typeface="B Titr" panose="00000700000000000000" pitchFamily="2" charset="-78"/>
              </a:rPr>
            </a:br>
            <a:r>
              <a:rPr lang="fa-IR" sz="1600" dirty="0">
                <a:cs typeface="B Titr" panose="00000700000000000000" pitchFamily="2" charset="-78"/>
              </a:rPr>
              <a:t> با سایر دوستان هم سن خود گروهی را تشکیل دهید و غذای خود را به شکل دورهای در کنار هم صرف کنید.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>در فعالیتهای اجتماعی از جمله ورزش های صبحگاهی در پارک محله،عضویت درباشگاه ها و دورهمی ها یپیشکسوتان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میهمانیها، جشنها و مراسم مذهبی و... مشارکت فعال داشته باشید.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فعالیتهایی که روحیه شما را بهبود میبخشد مانند باغبانی، گل کاری، پرداختن به کارهای تولیدی و...انجام دهید.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از خواب زیاد، پرخورى، تنبلى و سستى اراده بپرهیزید.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ورزش مستمر و منظم (بر حسب تواناییهای فردی) موجب کسب انرژی، تقویت</a:t>
            </a: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اراده و رفع بی حوصلگی میگردد.</a:t>
            </a:r>
          </a:p>
          <a:p>
            <a:pPr marL="0" indent="0" algn="r" rtl="1">
              <a:buNone/>
            </a:pP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FFA91-9340-C45E-3EDB-3A018E3D2CFD}"/>
              </a:ext>
            </a:extLst>
          </p:cNvPr>
          <p:cNvSpPr txBox="1"/>
          <p:nvPr/>
        </p:nvSpPr>
        <p:spPr>
          <a:xfrm>
            <a:off x="5325941" y="6180965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2"/>
                </a:solidFill>
                <a:cs typeface="B Titr" panose="00000700000000000000" pitchFamily="2" charset="-78"/>
              </a:rPr>
              <a:t>آیا میل به غذا خوردن ندارید؟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39C3C-89A0-DB5A-A854-2B0D27B8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0"/>
            <a:ext cx="4375355" cy="2945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74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77" y="430823"/>
            <a:ext cx="11437846" cy="3640016"/>
          </a:xfrm>
        </p:spPr>
        <p:txBody>
          <a:bodyPr anchor="ctr"/>
          <a:lstStyle/>
          <a:p>
            <a:pPr algn="justLow" rtl="1">
              <a:buFont typeface="Wingdings" panose="05000000000000000000" pitchFamily="2" charset="2"/>
              <a:buChar char="q"/>
            </a:pPr>
            <a:r>
              <a:rPr lang="fa-IR" sz="1800" dirty="0">
                <a:latin typeface="2  Nazanin"/>
                <a:cs typeface="B Titr" panose="00000700000000000000" pitchFamily="2" charset="-78"/>
              </a:rPr>
              <a:t>ممکن است قورت دادن و بلع غذا برایتان دشوار باشد. </a:t>
            </a:r>
            <a:endParaRPr lang="en-US" sz="1800" dirty="0">
              <a:latin typeface="2  Nazanin"/>
              <a:cs typeface="B Titr" panose="00000700000000000000" pitchFamily="2" charset="-78"/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fa-IR" sz="1800" dirty="0">
                <a:latin typeface="2  Nazanin"/>
                <a:cs typeface="B Titr" panose="00000700000000000000" pitchFamily="2" charset="-78"/>
              </a:rPr>
              <a:t>در این حالت غذا به مدت طولانی تری در دهان باقی میماند</a:t>
            </a:r>
            <a:endParaRPr lang="en-US" sz="1800" dirty="0">
              <a:latin typeface="2  Nazanin"/>
              <a:cs typeface="B Titr" panose="00000700000000000000" pitchFamily="2" charset="-78"/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fa-IR" sz="1800" dirty="0">
                <a:latin typeface="2  Nazanin"/>
                <a:cs typeface="B Titr" panose="00000700000000000000" pitchFamily="2" charset="-78"/>
              </a:rPr>
              <a:t> و یا ممکن است احساس گیر کردن غذا در ناحیه گلو و یا حتی پایینتر از ناحیه گلو داشته باشید.</a:t>
            </a:r>
            <a:br>
              <a:rPr lang="fa-IR" sz="1800" dirty="0">
                <a:latin typeface="2  Nazanin"/>
                <a:cs typeface="B Titr" panose="00000700000000000000" pitchFamily="2" charset="-78"/>
              </a:rPr>
            </a:br>
            <a:r>
              <a:rPr lang="fa-IR" sz="1800" dirty="0">
                <a:latin typeface="2  Nazanin"/>
                <a:cs typeface="B Titr" panose="00000700000000000000" pitchFamily="2" charset="-78"/>
              </a:rPr>
              <a:t>برای سهولت بلع و جلوگیری ازخفگی احتمالی و پریدن غذا به داخل ریه ها لازم است</a:t>
            </a:r>
            <a:endParaRPr lang="en-US" sz="1800" dirty="0">
              <a:latin typeface="2  Nazanin"/>
              <a:cs typeface="B Titr" panose="00000700000000000000" pitchFamily="2" charset="-78"/>
            </a:endParaRPr>
          </a:p>
          <a:p>
            <a:pPr marL="0" indent="0" algn="justLow" rtl="1">
              <a:buNone/>
            </a:pPr>
            <a:r>
              <a:rPr lang="fa-IR" sz="18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en-US" sz="1800" dirty="0">
                <a:latin typeface="2  Nazanin"/>
                <a:cs typeface="B Titr" panose="00000700000000000000" pitchFamily="2" charset="-78"/>
              </a:rPr>
              <a:t>                  </a:t>
            </a:r>
            <a:r>
              <a:rPr lang="fa-IR" sz="1800" dirty="0">
                <a:latin typeface="2  Nazanin"/>
                <a:cs typeface="B Titr" panose="00000700000000000000" pitchFamily="2" charset="-78"/>
              </a:rPr>
              <a:t>تغییراتی در غذای خود ایجاد کنید.</a:t>
            </a:r>
          </a:p>
          <a:p>
            <a:pPr marL="0" indent="0" algn="r" rtl="1">
              <a:buNone/>
            </a:pPr>
            <a:endParaRPr lang="en-US" dirty="0"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83B42-9054-CC29-8EFF-17A4CF33DF39}"/>
              </a:ext>
            </a:extLst>
          </p:cNvPr>
          <p:cNvSpPr txBox="1"/>
          <p:nvPr/>
        </p:nvSpPr>
        <p:spPr>
          <a:xfrm>
            <a:off x="5353627" y="6257891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chemeClr val="accent2"/>
                </a:solidFill>
                <a:latin typeface="2  Nazanin"/>
                <a:cs typeface="B Titr" panose="00000700000000000000" pitchFamily="2" charset="-78"/>
              </a:rPr>
              <a:t>آیا در بلع مشکل دارید؟</a:t>
            </a:r>
            <a:endParaRPr lang="en-US" sz="2400" dirty="0">
              <a:solidFill>
                <a:schemeClr val="accent2"/>
              </a:solidFill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40E7F4C-34A4-6542-C52D-0A654943B4E4}"/>
              </a:ext>
            </a:extLst>
          </p:cNvPr>
          <p:cNvSpPr/>
          <p:nvPr/>
        </p:nvSpPr>
        <p:spPr>
          <a:xfrm rot="10800000">
            <a:off x="10990385" y="2646485"/>
            <a:ext cx="659423" cy="20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E7ED1-8AC7-74A7-C235-2C19DD3F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8" y="2848708"/>
            <a:ext cx="6813757" cy="3640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7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8" y="172255"/>
            <a:ext cx="12007362" cy="6017529"/>
          </a:xfrm>
        </p:spPr>
        <p:txBody>
          <a:bodyPr anchor="ctr"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2  Nazanin" panose="00000400000000000000" pitchFamily="2" charset="-78"/>
              </a:rPr>
              <a:t>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در صورتیکه دهانتان چسبنده و یا خشک است و بزاق دهانتان کاهش یافته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بیشتر ازغذاهای آبکی مانندآبگوشت، عصاره مرغ یاگوشت استفاده کرده و یا آب به غذا اضافه کنید.</a:t>
            </a:r>
            <a:br>
              <a:rPr lang="fa-IR" sz="1600" dirty="0">
                <a:latin typeface="2  Nazanin"/>
                <a:cs typeface="B Titr" panose="00000700000000000000" pitchFamily="2" charset="-78"/>
              </a:rPr>
            </a:br>
            <a:endParaRPr lang="fa-IR" sz="1600" dirty="0">
              <a:latin typeface="2  Nazanin"/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اگر در زمان غذا خوردن،مکررا دچار سرفه می شوید و غذا به گلویتان می پرد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سعی کنید در زمان صرف غذا از صحبت کردن پرهیز کنید و غذاهای غلیظ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نرم و پوره شده بجای مایعات رقیق و آبکی استفاده کنید.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بهتر است در اینگونه موارد قوام مواد مشابه عسل، نکتار میوه ها و یا پوره باشد.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اگر در بلع گوشت مشکل دارید می توان آن را به مراه پوره سیب زمینی یا همراه آبگوشت نرم کرده و میل کنید.</a:t>
            </a:r>
            <a:br>
              <a:rPr lang="fa-IR" sz="1600" dirty="0">
                <a:latin typeface="2  Nazanin"/>
                <a:cs typeface="B Titr" panose="00000700000000000000" pitchFamily="2" charset="-78"/>
              </a:rPr>
            </a:br>
            <a:endParaRPr lang="fa-IR" sz="1600" dirty="0">
              <a:latin typeface="2  Nazanin"/>
              <a:cs typeface="B Titr" panose="00000700000000000000" pitchFamily="2" charset="-78"/>
            </a:endParaRPr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از مصرف مایعات و نوشیدنی های بسیار داغ، کافئین و غذاهای تند و حاوی فلفل پرهیز کنید.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ازمصرف غذاهای خشک و یا چیپسی مانند کراکرها، ماهی های استخوان دار، گوشت سفت، کره بادام زمینی چسبناک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موز،ونوشیدنی ها و میوه های بسیار شیرین خودداری کنید.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در صورت مصرف مواد غذایی با اندازه کوچک که احتمال پریدن به حلق دارند مانند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ذرت بوداده، غلات صبحانه، حبوبات و مغزها، ذرت و یا تکه های کرفس، آناناس،میوه ها و سبزیجات،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آنها را به شکل پودر،له شده،پوره،مخلوط میوه و هر شکل مناسب دیگر بطور جداگانه یا اضافه شده به سایرغذاها میل کنید.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E2FC6E6-FA7B-540D-6604-681A6D4ADB4D}"/>
              </a:ext>
            </a:extLst>
          </p:cNvPr>
          <p:cNvSpPr/>
          <p:nvPr/>
        </p:nvSpPr>
        <p:spPr>
          <a:xfrm rot="10800000">
            <a:off x="10205315" y="844062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82C62E-02C1-DE09-4E57-DDBB2738EC3B}"/>
              </a:ext>
            </a:extLst>
          </p:cNvPr>
          <p:cNvSpPr/>
          <p:nvPr/>
        </p:nvSpPr>
        <p:spPr>
          <a:xfrm rot="10800000">
            <a:off x="10205315" y="2164227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8CD34B-E867-81D6-D241-F71D131C60F3}"/>
              </a:ext>
            </a:extLst>
          </p:cNvPr>
          <p:cNvSpPr/>
          <p:nvPr/>
        </p:nvSpPr>
        <p:spPr>
          <a:xfrm rot="10800000">
            <a:off x="10382291" y="4667397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4E57B3E-0F5A-BE76-3D4D-C6860AC30296}"/>
              </a:ext>
            </a:extLst>
          </p:cNvPr>
          <p:cNvSpPr/>
          <p:nvPr/>
        </p:nvSpPr>
        <p:spPr>
          <a:xfrm rot="10800000">
            <a:off x="10397039" y="5569780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49469"/>
            <a:ext cx="11948746" cy="6392008"/>
          </a:xfrm>
        </p:spPr>
        <p:txBody>
          <a:bodyPr anchor="ctr"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dirty="0">
                <a:cs typeface="2  Nazanin" panose="00000400000000000000" pitchFamily="2" charset="-78"/>
              </a:rPr>
              <a:t>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در صورت سوزش شدید دهان بدلیل زخم در محل لثه ها یا هر علت دیگر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fa-IR" sz="1400" dirty="0">
                <a:latin typeface="2  Nazanin"/>
                <a:cs typeface="B Titr" panose="00000700000000000000" pitchFamily="2" charset="-78"/>
              </a:rPr>
              <a:t>از مصرف غذاهای ترش و اسیدی مانند ترشی، سرکه، آبلیمو و غذاهای حاوی این ترکیبات پرهیز کرده </a:t>
            </a:r>
            <a:endParaRPr lang="en-US" sz="1400" dirty="0">
              <a:latin typeface="2  Nazanin"/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400" dirty="0">
                <a:latin typeface="2  Nazanin"/>
                <a:cs typeface="B Titr" panose="00000700000000000000" pitchFamily="2" charset="-78"/>
              </a:rPr>
              <a:t>                           </a:t>
            </a:r>
            <a:r>
              <a:rPr lang="fa-IR" sz="1400" dirty="0">
                <a:latin typeface="2  Nazanin"/>
                <a:cs typeface="B Titr" panose="00000700000000000000" pitchFamily="2" charset="-78"/>
              </a:rPr>
              <a:t>و از غذاهای نرم با درجه حرارت ملایم استفاده کنید.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برای کاهش حساسیت دهان، از غذاهای سردتر استفاده کنید.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اگر قدرت بلع غذا را ندارید بهتر است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   </a:t>
            </a:r>
            <a:r>
              <a:rPr lang="fa-IR" sz="1400" dirty="0">
                <a:latin typeface="2  Nazanin"/>
                <a:cs typeface="B Titr" panose="00000700000000000000" pitchFamily="2" charset="-78"/>
              </a:rPr>
              <a:t>ازغذاهای خیلی سرد یا خیلی گرم، غذاهای غلیظ یا حتی غذاهای چسبناک برای بلع بهتراستفاده کنید.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بعد از صرف غذا و برای پیشگیری از پوسیدگی دندانها حتما مسواک بزنید.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en-US" sz="1600" dirty="0">
                <a:latin typeface="2  Nazanin"/>
                <a:cs typeface="B Titr" panose="00000700000000000000" pitchFamily="2" charset="-78"/>
              </a:rPr>
              <a:t>   </a:t>
            </a:r>
            <a:r>
              <a:rPr lang="fa-IR" sz="1400" dirty="0">
                <a:latin typeface="2  Nazanin"/>
                <a:cs typeface="B Titr" panose="00000700000000000000" pitchFamily="2" charset="-78"/>
              </a:rPr>
              <a:t>مطمئن شوید که غذا در دهان و یا بین لثه ها و حفره دهان باقی نمانده باشد.</a:t>
            </a:r>
            <a:endParaRPr lang="en-US" sz="14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2B6D2E8-A789-85DB-0751-89EA163856DF}"/>
              </a:ext>
            </a:extLst>
          </p:cNvPr>
          <p:cNvSpPr/>
          <p:nvPr/>
        </p:nvSpPr>
        <p:spPr>
          <a:xfrm rot="10800000">
            <a:off x="10946423" y="2385354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879DD7D-8946-3EE8-68ED-E7E5CF768912}"/>
              </a:ext>
            </a:extLst>
          </p:cNvPr>
          <p:cNvSpPr/>
          <p:nvPr/>
        </p:nvSpPr>
        <p:spPr>
          <a:xfrm rot="10800000">
            <a:off x="10946423" y="3694088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D0E263F-5E63-38F6-0AB4-7F2E6C17F3C9}"/>
              </a:ext>
            </a:extLst>
          </p:cNvPr>
          <p:cNvSpPr/>
          <p:nvPr/>
        </p:nvSpPr>
        <p:spPr>
          <a:xfrm rot="10800000">
            <a:off x="10946423" y="4432642"/>
            <a:ext cx="905608" cy="12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DFF7D-A441-F0A2-EA05-79CC3280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3477867"/>
            <a:ext cx="3810000" cy="3230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86117C-447B-8BC6-0678-CB2637761D97}"/>
              </a:ext>
            </a:extLst>
          </p:cNvPr>
          <p:cNvSpPr/>
          <p:nvPr/>
        </p:nvSpPr>
        <p:spPr>
          <a:xfrm>
            <a:off x="4406788" y="2074606"/>
            <a:ext cx="6492268" cy="678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06848-78A9-4CB8-CC50-5BF4CA5F006B}"/>
              </a:ext>
            </a:extLst>
          </p:cNvPr>
          <p:cNvSpPr/>
          <p:nvPr/>
        </p:nvSpPr>
        <p:spPr>
          <a:xfrm>
            <a:off x="4349261" y="3548447"/>
            <a:ext cx="6487823" cy="3848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5D96A8-EC11-53B1-FD1C-41A6E17DFC79}"/>
              </a:ext>
            </a:extLst>
          </p:cNvPr>
          <p:cNvSpPr/>
          <p:nvPr/>
        </p:nvSpPr>
        <p:spPr>
          <a:xfrm>
            <a:off x="5732205" y="4271264"/>
            <a:ext cx="5078362" cy="3848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668" y="6119447"/>
            <a:ext cx="6503494" cy="650632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chemeClr val="accent2"/>
                </a:solidFill>
                <a:cs typeface="B Titr" panose="00000700000000000000" pitchFamily="2" charset="-78"/>
              </a:rPr>
              <a:t>تغذیه در بیماری های غیرواگیردار</a:t>
            </a:r>
            <a:endParaRPr lang="en-US" sz="36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1500"/>
            <a:ext cx="10225454" cy="4976447"/>
          </a:xfrm>
        </p:spPr>
        <p:txBody>
          <a:bodyPr anchor="ctr"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>
                <a:cs typeface="2 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تغذیه در دیابت</a:t>
            </a:r>
          </a:p>
          <a:p>
            <a:pPr marL="0" indent="0" algn="r" rtl="1">
              <a:buNone/>
            </a:pPr>
            <a:endParaRPr lang="fa-I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در حال حاضر معتقدند رژیم غذایی بیماران دیابتی باید از نظر کمی وکیفی با آنچه برای یک فرد غیر دیابتی مطلوب است نزدیک باشد. </a:t>
            </a:r>
            <a:endParaRPr lang="en-US" sz="18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به طور کلی در توصیه رژیم غذایی بیماران دیابتی از همان روش به کار رفته برای رژیم غذایی افراد عادی استفاده می شود.</a:t>
            </a:r>
            <a:endParaRPr lang="en-US" sz="18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رژیم غذایی باید حاوی انرژی کافی برای انجام فعالیت های روزمره باشد و در عین حال به کنترل وزن بدن کمک کند.</a:t>
            </a:r>
            <a:endParaRPr lang="en-US" sz="1800" b="1" dirty="0">
              <a:cs typeface="B Titr" panose="00000700000000000000" pitchFamily="2" charset="-78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019FDF-2004-B9AB-C4F0-0E94F00B0F02}"/>
              </a:ext>
            </a:extLst>
          </p:cNvPr>
          <p:cNvSpPr/>
          <p:nvPr/>
        </p:nvSpPr>
        <p:spPr>
          <a:xfrm>
            <a:off x="694923" y="2647287"/>
            <a:ext cx="10802154" cy="1661746"/>
          </a:xfrm>
          <a:prstGeom prst="wedgeRoundRectCallout">
            <a:avLst>
              <a:gd name="adj1" fmla="val 41840"/>
              <a:gd name="adj2" fmla="val 164087"/>
              <a:gd name="adj3" fmla="val 16667"/>
            </a:avLst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B8180-6DAF-0A89-54B3-D097263A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29" y="258509"/>
            <a:ext cx="7607710" cy="23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9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76" y="1459523"/>
            <a:ext cx="9135207" cy="3657600"/>
          </a:xfrm>
        </p:spPr>
        <p:txBody>
          <a:bodyPr anchor="ctr">
            <a:normAutofit/>
          </a:bodyPr>
          <a:lstStyle/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مواد غذایی با سدیم بالا نظیر: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غذاهای شور، کالباس، سوسیس، پنیر پیتزا، چیپس، پفک و غذاهای کنسروی، سس کچاپ ، سس های سالاد ترشی و انواع شورها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مواد غذایی پر چرب حاوی کلسترول بالا و یا اسیدهای چرب ترانس نظیر: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لبنیات پرچرب، کره، خامه،غذاهای سرخ شده،گوشت های قرمز پرچرب و روغن جامدو نیمه جامد، کله پاچه و مغز،سیب زمینی سرخ شده</a:t>
            </a: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توصیه به مصرف روغن هایی مثل زیتون و کانولا خصوصا در کبد چرب اهمیت ویژه ای دارد.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موادغذایی حاوی قندهای ساده نظیر :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قند و شکر،عسل، مربا،انواع شیرینی ها،کیک، کلوچه، بیسکویت های حاوی قند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نوشابه های گازدار، ماءالشعیر ، شربت ها و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400" dirty="0">
                <a:cs typeface="B Titr" panose="00000700000000000000" pitchFamily="2" charset="-78"/>
              </a:rPr>
              <a:t> سایر نوشیدنی های شیرین،انواع بستنی و آب میوه های تجاری که دارای قند افزوده هستند</a:t>
            </a:r>
            <a:r>
              <a:rPr lang="en-US" sz="1400" dirty="0">
                <a:cs typeface="B Titr" panose="00000700000000000000" pitchFamily="2" charset="-78"/>
              </a:rPr>
              <a:t>.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E8A7EE6D-B4A9-60A0-05B7-802E47FBE397}"/>
              </a:ext>
            </a:extLst>
          </p:cNvPr>
          <p:cNvSpPr/>
          <p:nvPr/>
        </p:nvSpPr>
        <p:spPr>
          <a:xfrm>
            <a:off x="1887417" y="1965078"/>
            <a:ext cx="298938" cy="10550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7C5B0CD-CF7D-6E95-8F1B-2801C5CFE11A}"/>
              </a:ext>
            </a:extLst>
          </p:cNvPr>
          <p:cNvSpPr/>
          <p:nvPr/>
        </p:nvSpPr>
        <p:spPr>
          <a:xfrm rot="10800000">
            <a:off x="10155114" y="4062046"/>
            <a:ext cx="298938" cy="10550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76C91-C819-AEB9-558A-B7E530520EC3}"/>
              </a:ext>
            </a:extLst>
          </p:cNvPr>
          <p:cNvSpPr txBox="1"/>
          <p:nvPr/>
        </p:nvSpPr>
        <p:spPr>
          <a:xfrm>
            <a:off x="4513006" y="6216133"/>
            <a:ext cx="6943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rtl="1">
              <a:buNone/>
            </a:pPr>
            <a:r>
              <a:rPr lang="fa-IR" sz="2400" dirty="0">
                <a:solidFill>
                  <a:schemeClr val="accent2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chemeClr val="accent2"/>
                </a:solidFill>
                <a:cs typeface="B Titr" panose="00000700000000000000" pitchFamily="2" charset="-78"/>
              </a:rPr>
              <a:t>بیماران دیابتی باید از مصرف کدام مواد غذایی پرهیز نمایند؟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A4812-4CA2-D4FB-F23F-EEF2D620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7" y="3438069"/>
            <a:ext cx="3239729" cy="32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637" y="786581"/>
            <a:ext cx="6506307" cy="2900516"/>
          </a:xfrm>
        </p:spPr>
        <p:txBody>
          <a:bodyPr anchor="ctr"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فرد دیابتی باید کدام مواد غذایی را در رژیم غذایی خود بیشتر مصرف نماید؟</a:t>
            </a:r>
            <a:endParaRPr lang="en-US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تمامی سبزیجات به خصوص سبزیجات تیره رنگ و برگ دار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مصرف متعادل میوه ها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حبوبات</a:t>
            </a:r>
            <a:r>
              <a:rPr lang="en-US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نان های سبوس دار مانند: نان سنگک ونان جو</a:t>
            </a:r>
            <a:br>
              <a:rPr lang="fa-IR" sz="1400" dirty="0">
                <a:cs typeface="B Titr" panose="00000700000000000000" pitchFamily="2" charset="-78"/>
              </a:rPr>
            </a:br>
            <a:r>
              <a:rPr lang="fa-IR" sz="1400" dirty="0">
                <a:cs typeface="B Titr" panose="00000700000000000000" pitchFamily="2" charset="-78"/>
              </a:rPr>
              <a:t>شیر و ماست و پنیرکم چربی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روغن زیتون و گردو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ماهی و غذاهای دریایی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A337B97-2ECA-94FF-2BD7-F380468B2655}"/>
              </a:ext>
            </a:extLst>
          </p:cNvPr>
          <p:cNvSpPr/>
          <p:nvPr/>
        </p:nvSpPr>
        <p:spPr>
          <a:xfrm>
            <a:off x="4221775" y="645573"/>
            <a:ext cx="7359160" cy="3226777"/>
          </a:xfrm>
          <a:prstGeom prst="frame">
            <a:avLst>
              <a:gd name="adj1" fmla="val 6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E967-589E-8A2F-4DFE-E0E58243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8669"/>
            <a:ext cx="4290647" cy="368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9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1047-C0B3-5183-90F9-E6DEA776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13" y="247311"/>
            <a:ext cx="8159968" cy="4776973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این گروه شامل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 30 گرم  یا یک کف دست بدون انگشتان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یا یک برش 10× 10 سانتی متری از نان بربری یا سنگک 2 برش تافتون  و4  برش نان لواش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یا نصف لیوان برنج یا ماکارونی پخته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یا 30 گرم یا سه چهارم لیوان غلات صبحانه غلات آماده خوردن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(برشتوک و شیرین گندمک و کورن فلکس)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نصف لیوان ذرت یا غلات پخته شده مانند گندم، جو، بلغور و ...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800" dirty="0">
                <a:cs typeface="B Titr" panose="00000700000000000000" pitchFamily="2" charset="-78"/>
              </a:rPr>
              <a:t> یا یک عدد سیب زمینی متوسط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(یا یک فنجان سیب زمینی برش خورده یا پوره شده یا پخته)</a:t>
            </a:r>
            <a:endParaRPr lang="en-US" sz="1800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F5DD5-A20B-19B4-E2B2-6A40EB61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" y="493885"/>
            <a:ext cx="3314995" cy="281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AEEE8-C28A-1A0F-F03B-F74E90EC5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" y="4087095"/>
            <a:ext cx="3339979" cy="271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C4ED2D-888C-9342-EFE7-23DD4550E180}"/>
              </a:ext>
            </a:extLst>
          </p:cNvPr>
          <p:cNvSpPr txBox="1"/>
          <p:nvPr/>
        </p:nvSpPr>
        <p:spPr>
          <a:xfrm>
            <a:off x="7718322" y="6072513"/>
            <a:ext cx="355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>
                <a:solidFill>
                  <a:schemeClr val="accent2"/>
                </a:solidFill>
                <a:cs typeface="B Titr" panose="00000700000000000000" pitchFamily="2" charset="-78"/>
              </a:rPr>
              <a:t>گروه نان و غلات</a:t>
            </a:r>
            <a:endParaRPr lang="en-US" sz="36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438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813" y="0"/>
            <a:ext cx="8535439" cy="4680155"/>
          </a:xfrm>
        </p:spPr>
        <p:txBody>
          <a:bodyPr anchor="ctr"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2  Nazanin" panose="000004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غذا در دفعات زیاد و کم حجم استفاده نمایید.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مصرف نان های سفید و برنج را کاهش داده و نان های سبوس دار، برنج قهوه ای و حبوبات را جایگزین آنها کنید.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حداقل 5 واحد از میوه ها و سبزی ها را در روز مصرف کنید.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مصرف روغن های جامد و نیمه جامد، غذاهای آماده و سرخ شده و همچنین چربی های موجود در منابع غذائی حیوانی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(کره، خامه،سرشیر، دمبه، روغن حیوانی،گوشت قرمز و فراورده های آن) را کاهش دهید.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دریافت نمک (سدیم ) و غذاهای شور و کنسرو شده را کاهش دهید.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مصرف قندهای ساده (قندو شکر، شکلات، نقل ، شیرینی ها و ...) را کاهش دهید.</a:t>
            </a:r>
            <a:r>
              <a:rPr lang="fa-IR" sz="2000" dirty="0">
                <a:cs typeface="2  Nazanin" panose="00000400000000000000" pitchFamily="2" charset="-78"/>
              </a:rPr>
              <a:t/>
            </a:r>
            <a:br>
              <a:rPr lang="fa-IR" sz="2000" dirty="0">
                <a:cs typeface="2  Nazanin" panose="00000400000000000000" pitchFamily="2" charset="-78"/>
              </a:rPr>
            </a:br>
            <a:endParaRPr lang="fa-IR" sz="2000" dirty="0">
              <a:cs typeface="2  Nazanin" panose="000004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30192D2-C0BC-C8A4-6076-EC2A65807B1B}"/>
              </a:ext>
            </a:extLst>
          </p:cNvPr>
          <p:cNvSpPr/>
          <p:nvPr/>
        </p:nvSpPr>
        <p:spPr>
          <a:xfrm>
            <a:off x="3362632" y="133303"/>
            <a:ext cx="8672998" cy="4114232"/>
          </a:xfrm>
          <a:prstGeom prst="wedgeRoundRectCallout">
            <a:avLst>
              <a:gd name="adj1" fmla="val -35031"/>
              <a:gd name="adj2" fmla="val 61241"/>
              <a:gd name="adj3" fmla="val 16667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4DC35-7454-8EFA-0390-E8325FA3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785"/>
            <a:ext cx="4997034" cy="3011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4384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808" y="131884"/>
            <a:ext cx="8343900" cy="609306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800" dirty="0">
                <a:cs typeface="2  Nazanin" panose="000004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اینکه گفته می شود:</a:t>
            </a: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"فرد دیابتی به هیچ وجه نباید برنج یا سیب زمینی یا میوه مصرف نماید"</a:t>
            </a: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"مواد غذایی تلخ باعث کاهش قند خون می شوند "</a:t>
            </a: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                                             یک باور غلط در میان جامعه می باشد و نباید بدان ها توجه نمود.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عسل دارای قند ساده است و مصرف آن باید محدود شود 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مصرف شیرین کننده های مصنوعی و جایگزین های شکر از راهکارهای مناسب جهت کاهش مصرف قند می باشد.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برنج را افراد دیابتی می توانند روزانه و به مقدار متعادل مصرف نمایند.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اما بهترین راه کاهش مصرف برنج و نان سفید جایگزین کردن آنها با حبوبات و نان های سبوس دار است.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فرد دیابتی می تواند روزانه مقدار متعادلی از انواع میوه ها را مصرف کند 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منابع غذایی حاوی 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روی، ویتامین</a:t>
            </a:r>
            <a:r>
              <a:rPr lang="en-US" sz="1600" dirty="0">
                <a:cs typeface="B Titr" panose="00000700000000000000" pitchFamily="2" charset="-78"/>
              </a:rPr>
              <a:t>C</a:t>
            </a:r>
            <a:r>
              <a:rPr lang="fa-IR" sz="1600" dirty="0">
                <a:cs typeface="B Titr" panose="00000700000000000000" pitchFamily="2" charset="-78"/>
              </a:rPr>
              <a:t> مثل</a:t>
            </a:r>
            <a:r>
              <a:rPr lang="en-US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مرکبات و سبزی های تازه و ویتامین </a:t>
            </a:r>
            <a:r>
              <a:rPr lang="en-US" sz="1600" dirty="0">
                <a:cs typeface="B Titr" panose="00000700000000000000" pitchFamily="2" charset="-78"/>
              </a:rPr>
              <a:t>A </a:t>
            </a:r>
            <a:r>
              <a:rPr lang="fa-IR" sz="1600" dirty="0">
                <a:cs typeface="B Titr" panose="00000700000000000000" pitchFamily="2" charset="-78"/>
              </a:rPr>
              <a:t> مثل زردآلو، هلو،آلو، انبه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گوجه فرنگی و هویج و کدو حلوایی  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را دررژیم غذایی خود بگنجانید زیرا این مواد حساسیت به انسولین را افزایش می دهند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/>
            <a:endParaRPr lang="en-US" sz="1800" dirty="0">
              <a:cs typeface="2  Nazanin" panose="00000400000000000000" pitchFamily="2" charset="-78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1048947-00E7-86E0-7126-4B9333DA14DE}"/>
              </a:ext>
            </a:extLst>
          </p:cNvPr>
          <p:cNvSpPr/>
          <p:nvPr/>
        </p:nvSpPr>
        <p:spPr>
          <a:xfrm>
            <a:off x="4624754" y="492366"/>
            <a:ext cx="7367954" cy="1354015"/>
          </a:xfrm>
          <a:prstGeom prst="round2Diag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E0997-72BE-4779-1E68-B18FBF85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5" y="3724821"/>
            <a:ext cx="5088096" cy="293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18F6C52F-CB92-FB83-02DD-2D9B93195B15}"/>
              </a:ext>
            </a:extLst>
          </p:cNvPr>
          <p:cNvSpPr/>
          <p:nvPr/>
        </p:nvSpPr>
        <p:spPr>
          <a:xfrm rot="10800000">
            <a:off x="10096500" y="1393152"/>
            <a:ext cx="650630" cy="3253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865BA35-9F15-10D6-E278-D2A480233C6C}"/>
              </a:ext>
            </a:extLst>
          </p:cNvPr>
          <p:cNvSpPr/>
          <p:nvPr/>
        </p:nvSpPr>
        <p:spPr>
          <a:xfrm rot="5194256">
            <a:off x="8947225" y="5686921"/>
            <a:ext cx="315112" cy="11716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88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406" y="6334266"/>
            <a:ext cx="6000712" cy="404446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solidFill>
                  <a:schemeClr val="accent2"/>
                </a:solidFill>
                <a:cs typeface="B Titr" panose="00000700000000000000" pitchFamily="2" charset="-78"/>
              </a:rPr>
              <a:t>تغذیه دربيماري هاي قلبي-عروقي و فشار خون بالا</a:t>
            </a:r>
            <a:endParaRPr lang="en-US" sz="24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119288"/>
            <a:ext cx="11983916" cy="613204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 با تغییرات ساده درسبک زندگی</a:t>
            </a:r>
            <a:r>
              <a:rPr lang="en-US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خود مانند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 کاهش چربی و نمک رژیم غذایی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و فعالیت بدنی منظم میتوان باعث کاهش 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سطح چربی (کلسترول)وفشارخون شد و احتمال بروز بسیاری از بیماریها از جمله دیابت و بیماریهای عروق کرونرقلب را کاهش داد.</a:t>
            </a:r>
            <a:br>
              <a:rPr lang="fa-IR" sz="1600" dirty="0">
                <a:latin typeface="2  Nazanin"/>
                <a:cs typeface="B Titr" panose="00000700000000000000" pitchFamily="2" charset="-78"/>
              </a:rPr>
            </a:br>
            <a:endParaRPr lang="fa-IR" sz="1600" dirty="0">
              <a:latin typeface="2  Nazanin"/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برای پیشگیری از فشار خون بالا به میزان سدیم درج شده برروی برچسبهای بسته</a:t>
            </a:r>
            <a:r>
              <a:rPr lang="en-US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های مواد غذایی دقت کنید.</a:t>
            </a:r>
            <a:br>
              <a:rPr lang="fa-IR" sz="1600" dirty="0">
                <a:latin typeface="2  Nazanin"/>
                <a:cs typeface="B Titr" panose="00000700000000000000" pitchFamily="2" charset="-78"/>
              </a:rPr>
            </a:br>
            <a:endParaRPr lang="fa-IR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 فشارخون بر اثرچاقی بالا میرود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زیرا افزایش وزن، سبب افزایش کار قلب میشود در نتیجه کاهش وزن در کنترل فشار خون موثر می باشد.</a:t>
            </a:r>
          </a:p>
          <a:p>
            <a:pPr marL="0" indent="0" algn="r" rtl="1">
              <a:buNone/>
            </a:pP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از مصرف دخانیات اجتناب شود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2  Nazanin"/>
                <a:cs typeface="B Titr" panose="00000700000000000000" pitchFamily="2" charset="-78"/>
              </a:rPr>
              <a:t>               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زیرا افزایش ضربان قلب، خطر استعمال دخانیات باعث ابتلا به فشار خون بالا، گرفتگی عروق و نهایتا ً ایجادحمله قلبی و سکته میشود.</a:t>
            </a: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 درمیان وعده ها به جای مصرف چیپس وپفک، چوب شور وسایر تنقلات پرنمک، 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از مغزها (بادام، پسته، فندق، گردو ازنوع بو نداده و خام)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ماست کم چرب،پنیر کم نمک و کم چرب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ذرت بدون نمک</a:t>
            </a:r>
            <a:endParaRPr lang="en-US" sz="1600" dirty="0">
              <a:latin typeface="2  Nazanin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latin typeface="2  Nazanin"/>
                <a:cs typeface="B Titr" panose="00000700000000000000" pitchFamily="2" charset="-78"/>
              </a:rPr>
              <a:t> انواع سبزی (کاهو، جعفریو)..که دارای</a:t>
            </a:r>
            <a:r>
              <a:rPr lang="en-US" sz="1600" dirty="0">
                <a:latin typeface="2  Nazanin"/>
                <a:cs typeface="B Titr" panose="00000700000000000000" pitchFamily="2" charset="-78"/>
              </a:rPr>
              <a:t> </a:t>
            </a:r>
            <a:r>
              <a:rPr lang="fa-IR" sz="1600" dirty="0" smtClean="0">
                <a:latin typeface="2  Nazanin"/>
                <a:cs typeface="B Titr" panose="00000700000000000000" pitchFamily="2" charset="-78"/>
              </a:rPr>
              <a:t>  </a:t>
            </a:r>
            <a:r>
              <a:rPr lang="en-US" sz="1600" dirty="0" smtClean="0">
                <a:latin typeface="2  Nazanin"/>
                <a:cs typeface="B Titr" panose="00000700000000000000" pitchFamily="2" charset="-78"/>
              </a:rPr>
              <a:t>     </a:t>
            </a:r>
            <a:r>
              <a:rPr lang="fa-IR" sz="1600" dirty="0">
                <a:latin typeface="2  Nazanin"/>
                <a:cs typeface="B Titr" panose="00000700000000000000" pitchFamily="2" charset="-78"/>
              </a:rPr>
              <a:t>منیزیم هستند استفاده کنید.</a:t>
            </a:r>
            <a:br>
              <a:rPr lang="fa-IR" sz="1600" dirty="0">
                <a:latin typeface="2  Nazanin"/>
                <a:cs typeface="B Titr" panose="00000700000000000000" pitchFamily="2" charset="-78"/>
              </a:rPr>
            </a:br>
            <a:endParaRPr lang="en-US" sz="1600" dirty="0"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6496FA-8E25-F28A-DF1C-03E23556A60E}"/>
              </a:ext>
            </a:extLst>
          </p:cNvPr>
          <p:cNvSpPr/>
          <p:nvPr/>
        </p:nvSpPr>
        <p:spPr>
          <a:xfrm rot="10800000">
            <a:off x="9603351" y="1241476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71A332-646D-4753-8E08-A5506A42B413}"/>
              </a:ext>
            </a:extLst>
          </p:cNvPr>
          <p:cNvSpPr/>
          <p:nvPr/>
        </p:nvSpPr>
        <p:spPr>
          <a:xfrm rot="10800000">
            <a:off x="9603352" y="2811509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5B1DF99-1A72-A7B1-C1D4-6817654A317D}"/>
              </a:ext>
            </a:extLst>
          </p:cNvPr>
          <p:cNvSpPr/>
          <p:nvPr/>
        </p:nvSpPr>
        <p:spPr>
          <a:xfrm rot="10800000">
            <a:off x="9603353" y="3945251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32BFC8-0B3C-B556-6B7A-DB1A9CB61C8A}"/>
              </a:ext>
            </a:extLst>
          </p:cNvPr>
          <p:cNvSpPr/>
          <p:nvPr/>
        </p:nvSpPr>
        <p:spPr>
          <a:xfrm rot="10800000">
            <a:off x="8390081" y="5750169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D7FA6-73C1-D2A6-60D0-22E7111C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" y="4217813"/>
            <a:ext cx="4080387" cy="271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8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" y="167053"/>
            <a:ext cx="11939954" cy="6101861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 برخی سبزی ها مثل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400" dirty="0">
                <a:cs typeface="B Titr" panose="00000700000000000000" pitchFamily="2" charset="-78"/>
              </a:rPr>
              <a:t>چغندر، هویج، کلم پیچ، اسفناج، کرفس، شلغم و انواع کلم ها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  </a:t>
            </a:r>
            <a:r>
              <a:rPr lang="fa-IR" sz="1400" dirty="0">
                <a:cs typeface="B Titr" panose="00000700000000000000" pitchFamily="2" charset="-78"/>
              </a:rPr>
              <a:t>سدیم زیادی دارند وبهتر است مصرف آنها محدود شود.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از غلات، نان و ماکارونی تهیه شده ازگندم کامل (سبوس دار</a:t>
            </a:r>
            <a:r>
              <a:rPr lang="en-US" sz="1400" dirty="0">
                <a:cs typeface="B Titr" panose="00000700000000000000" pitchFamily="2" charset="-78"/>
              </a:rPr>
              <a:t>(</a:t>
            </a: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</a:t>
            </a:r>
            <a:r>
              <a:rPr lang="fa-IR" sz="1400" dirty="0">
                <a:cs typeface="B Titr" panose="00000700000000000000" pitchFamily="2" charset="-78"/>
              </a:rPr>
              <a:t> برنج قهوه ای به دلیل داشتن فیبر و ویتامین استفاده شود.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در برنامه غذایی روزانه از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400" dirty="0">
                <a:cs typeface="B Titr" panose="00000700000000000000" pitchFamily="2" charset="-78"/>
              </a:rPr>
              <a:t> میوه ها، سبزی ها، حبوبات و غلات که ازمنابع پتاسیم هستند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</a:t>
            </a:r>
            <a:r>
              <a:rPr lang="fa-IR" sz="1400" dirty="0">
                <a:cs typeface="B Titr" panose="00000700000000000000" pitchFamily="2" charset="-78"/>
              </a:rPr>
              <a:t>(زردآلو، گوجه فرنگی، هندوانه، موز، سیب زمینی، آب پرتقال و گریپ فروت منبع خوبی از پتاسیم هستند)بیشتر استفاده کنید.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 </a:t>
            </a:r>
            <a:r>
              <a:rPr lang="fa-IR" sz="1400" dirty="0">
                <a:cs typeface="B Titr" panose="00000700000000000000" pitchFamily="2" charset="-78"/>
              </a:rPr>
              <a:t>درصورتیکه بیمار داروی اسپیرونولاکتون مصرف می کند باید در مصرف میوه وسبزیجات احتیاط شود.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مصرف روغنها را کاهش دهید وا ز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</a:t>
            </a:r>
            <a:r>
              <a:rPr lang="fa-IR" sz="1400" dirty="0">
                <a:cs typeface="B Titr" panose="00000700000000000000" pitchFamily="2" charset="-78"/>
              </a:rPr>
              <a:t> روغن هایی با منبع حیوانی مانند پیه، دمبه و کره استفاده نکنید 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انواع روغنهای گیاهی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 </a:t>
            </a:r>
            <a:r>
              <a:rPr lang="fa-IR" sz="1400" dirty="0">
                <a:cs typeface="B Titr" panose="00000700000000000000" pitchFamily="2" charset="-78"/>
              </a:rPr>
              <a:t>مایع مانند روغن زیتون، روغن سویا یا کلزا، ذرت و آفتابگردان را جایگزین نمایید.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مصرف مواد غذایی حاوی اسید چرب اشباع و کلسترول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 </a:t>
            </a:r>
            <a:r>
              <a:rPr lang="fa-IR" sz="1400" dirty="0">
                <a:cs typeface="B Titr" panose="00000700000000000000" pitchFamily="2" charset="-78"/>
              </a:rPr>
              <a:t>(</a:t>
            </a:r>
            <a:r>
              <a:rPr lang="fa-IR" sz="1600" dirty="0">
                <a:cs typeface="B Titr" panose="00000700000000000000" pitchFamily="2" charset="-78"/>
              </a:rPr>
              <a:t>گوشت قرمز، لبنیات پر چرب، زرده تخم مرغ) را در برنامه غذایی روزانه کاهش دهید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cs typeface="B Titr" panose="00000700000000000000" pitchFamily="2" charset="-78"/>
              </a:rPr>
              <a:t>                     </a:t>
            </a:r>
            <a:r>
              <a:rPr lang="fa-IR" sz="1600" dirty="0">
                <a:cs typeface="B Titr" panose="00000700000000000000" pitchFamily="2" charset="-78"/>
              </a:rPr>
              <a:t> گوشت ماهی، مرغ وسویا را جایگزین کنید.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970140C-FD7F-EE29-2F0F-B58A7AE42BCA}"/>
              </a:ext>
            </a:extLst>
          </p:cNvPr>
          <p:cNvSpPr/>
          <p:nvPr/>
        </p:nvSpPr>
        <p:spPr>
          <a:xfrm rot="10800000">
            <a:off x="10950819" y="835269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5E6ABBE-7865-F839-2F74-CD0B172B4D55}"/>
              </a:ext>
            </a:extLst>
          </p:cNvPr>
          <p:cNvSpPr/>
          <p:nvPr/>
        </p:nvSpPr>
        <p:spPr>
          <a:xfrm rot="10800000">
            <a:off x="10950818" y="1776047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3278BCA-0951-7E9A-E93F-CD65E088F042}"/>
              </a:ext>
            </a:extLst>
          </p:cNvPr>
          <p:cNvSpPr/>
          <p:nvPr/>
        </p:nvSpPr>
        <p:spPr>
          <a:xfrm rot="10800000">
            <a:off x="10968401" y="3156438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C9397AC-31EE-B316-0B6B-4A57DCB1A843}"/>
              </a:ext>
            </a:extLst>
          </p:cNvPr>
          <p:cNvSpPr/>
          <p:nvPr/>
        </p:nvSpPr>
        <p:spPr>
          <a:xfrm rot="10800000">
            <a:off x="10968401" y="4158762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8A41B3-511E-9005-3212-7D64C40BACD2}"/>
              </a:ext>
            </a:extLst>
          </p:cNvPr>
          <p:cNvSpPr/>
          <p:nvPr/>
        </p:nvSpPr>
        <p:spPr>
          <a:xfrm rot="10800000">
            <a:off x="10968401" y="4901712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D2E1E9-43A5-DB89-25B7-C88D21C5B538}"/>
              </a:ext>
            </a:extLst>
          </p:cNvPr>
          <p:cNvSpPr/>
          <p:nvPr/>
        </p:nvSpPr>
        <p:spPr>
          <a:xfrm rot="10800000">
            <a:off x="10977192" y="5886450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CBC14-8644-D1FE-2CA6-4DE1AFC91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3" y="3720376"/>
            <a:ext cx="4829435" cy="3137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110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5229"/>
            <a:ext cx="12115800" cy="66612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 پوست مرغ حاوی مقدار زیادی چربی است وباید قبل ازطبخ، پوست مرغ کاملا جدا شود.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در مصرف نوشیدنی های کافئین دار مانند چای و قهوه، اعتدال را رعایت کنید.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از مصرف نمک در سر سفره اجتناب نمایید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</a:t>
            </a:r>
            <a:r>
              <a:rPr lang="fa-IR" sz="1600" dirty="0">
                <a:cs typeface="B Titr" panose="00000700000000000000" pitchFamily="2" charset="-78"/>
              </a:rPr>
              <a:t>و به جای آن از چاشنی هایی مانند سبزی های معطر تازه یا خشک مانند (نعناع، مرزه، ترخون، ریحان و...)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cs typeface="B Titr" panose="00000700000000000000" pitchFamily="2" charset="-78"/>
              </a:rPr>
              <a:t>   </a:t>
            </a:r>
            <a:r>
              <a:rPr lang="fa-IR" sz="1600" dirty="0">
                <a:cs typeface="B Titr" panose="00000700000000000000" pitchFamily="2" charset="-78"/>
              </a:rPr>
              <a:t>   </a:t>
            </a:r>
            <a:r>
              <a:rPr lang="en-US" sz="1600" dirty="0">
                <a:cs typeface="B Titr" panose="00000700000000000000" pitchFamily="2" charset="-78"/>
              </a:rPr>
              <a:t>       </a:t>
            </a:r>
            <a:r>
              <a:rPr lang="fa-IR" sz="1600" dirty="0">
                <a:cs typeface="B Titr" panose="00000700000000000000" pitchFamily="2" charset="-78"/>
              </a:rPr>
              <a:t>  </a:t>
            </a:r>
            <a:r>
              <a:rPr lang="en-US" sz="1600" dirty="0">
                <a:cs typeface="B Titr" panose="00000700000000000000" pitchFamily="2" charset="-78"/>
              </a:rPr>
              <a:t>           </a:t>
            </a:r>
            <a:r>
              <a:rPr lang="fa-IR" sz="1600" dirty="0">
                <a:cs typeface="B Titr" panose="00000700000000000000" pitchFamily="2" charset="-78"/>
              </a:rPr>
              <a:t>یا سیر، لیموترش تازه و آب نارنج برای بهبود طعم غذا و کاهش مصرف نمک استفاده کنید.</a:t>
            </a:r>
            <a:r>
              <a:rPr lang="fa-IR" sz="1400" dirty="0">
                <a:cs typeface="B Titr" panose="00000700000000000000" pitchFamily="2" charset="-78"/>
              </a:rPr>
              <a:t/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کمبود کلسیم موجب افزایش فشارخون و در نتیجه ابتلا به بیماریهای قلبی عروقی می شود.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</a:t>
            </a:r>
            <a:r>
              <a:rPr lang="fa-IR" sz="1400" dirty="0">
                <a:cs typeface="B Titr" panose="00000700000000000000" pitchFamily="2" charset="-78"/>
              </a:rPr>
              <a:t>مصرف منابع کلسیم (شیر و انواع لبنیات کم چرب) را افزایش دهید.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   </a:t>
            </a:r>
            <a:r>
              <a:rPr lang="en-US" sz="1400" dirty="0">
                <a:cs typeface="B Titr" panose="00000700000000000000" pitchFamily="2" charset="-78"/>
              </a:rPr>
              <a:t>    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en-US" sz="1400" dirty="0">
                <a:cs typeface="B Titr" panose="00000700000000000000" pitchFamily="2" charset="-78"/>
              </a:rPr>
              <a:t>               </a:t>
            </a:r>
            <a:r>
              <a:rPr lang="fa-IR" sz="1400" dirty="0">
                <a:cs typeface="B Titr" panose="00000700000000000000" pitchFamily="2" charset="-78"/>
              </a:rPr>
              <a:t> با مصرف3-2واحد از گروه شیر ولبنیات کلسیم مورد نیاز بدن تامین می شود</a:t>
            </a:r>
            <a:r>
              <a:rPr lang="fa-IR" sz="1600" dirty="0">
                <a:cs typeface="B Titr" panose="00000700000000000000" pitchFamily="2" charset="-78"/>
              </a:rPr>
              <a:t>.</a:t>
            </a:r>
            <a:r>
              <a:rPr lang="fa-IR" sz="1400" dirty="0">
                <a:cs typeface="B Titr" panose="00000700000000000000" pitchFamily="2" charset="-78"/>
              </a:rPr>
              <a:t/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روزانه یک قاشق سوپخوری روغن زیتون همراه غذا یا سالاد استفاده نمایید.</a:t>
            </a:r>
            <a:br>
              <a:rPr lang="fa-IR" sz="14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نان لواش، نان باگت، نان ساندویچی وبطور کلی نان هایی که با ارد سفید تهیه شده اند و فاقد سبوس هستند را کمتر مصرف کنید.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</a:t>
            </a:r>
            <a:r>
              <a:rPr lang="fa-IR" sz="1400" dirty="0">
                <a:cs typeface="B Titr" panose="00000700000000000000" pitchFamily="2" charset="-78"/>
              </a:rPr>
              <a:t>بهترین نان،از نظر میزان سبوس،نان سنگک ونان جو است.</a:t>
            </a:r>
            <a:r>
              <a:rPr lang="fa-IR" sz="1200" dirty="0">
                <a:cs typeface="B Titr" panose="00000700000000000000" pitchFamily="2" charset="-78"/>
              </a:rPr>
              <a:t/>
            </a:r>
            <a:br>
              <a:rPr lang="fa-IR" sz="1200" dirty="0">
                <a:cs typeface="B Titr" panose="00000700000000000000" pitchFamily="2" charset="-78"/>
              </a:rPr>
            </a:br>
            <a:endParaRPr lang="fa-IR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1400" dirty="0">
                <a:cs typeface="B Titr" panose="00000700000000000000" pitchFamily="2" charset="-78"/>
              </a:rPr>
              <a:t>از مصرف مواد غذایی مانند: 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     </a:t>
            </a:r>
            <a:r>
              <a:rPr lang="fa-IR" sz="1400" dirty="0">
                <a:cs typeface="B Titr" panose="00000700000000000000" pitchFamily="2" charset="-78"/>
              </a:rPr>
              <a:t>شیرینی خامه ای، چیپس، بستنی خامه ایی و سنتی، نوشابه هاو نوشیدنی های شیرین وگازدار، کره، مارگارین، روغن حیوانی، روغن نباتی جامد ونیمه جامد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</a:t>
            </a:r>
            <a:r>
              <a:rPr lang="fa-IR" sz="1400" dirty="0">
                <a:cs typeface="B Titr" panose="00000700000000000000" pitchFamily="2" charset="-78"/>
              </a:rPr>
              <a:t>    </a:t>
            </a:r>
            <a:r>
              <a:rPr lang="en-US" sz="1400" dirty="0">
                <a:cs typeface="B Titr" panose="00000700000000000000" pitchFamily="2" charset="-78"/>
              </a:rPr>
              <a:t>                   </a:t>
            </a:r>
            <a:r>
              <a:rPr lang="fa-IR" sz="1400" dirty="0">
                <a:cs typeface="B Titr" panose="00000700000000000000" pitchFamily="2" charset="-78"/>
              </a:rPr>
              <a:t>دمبه، مرغ با پوست و گوشت های چرب،ماهی</a:t>
            </a:r>
            <a:r>
              <a:rPr lang="en-US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دودی وسایر غذاهای نمک سود شده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             </a:t>
            </a:r>
            <a:r>
              <a:rPr lang="fa-IR" sz="1400" dirty="0">
                <a:cs typeface="B Titr" panose="00000700000000000000" pitchFamily="2" charset="-78"/>
              </a:rPr>
              <a:t>   </a:t>
            </a:r>
            <a:r>
              <a:rPr lang="en-US" sz="1400" dirty="0">
                <a:cs typeface="B Titr" panose="00000700000000000000" pitchFamily="2" charset="-78"/>
              </a:rPr>
              <a:t>     </a:t>
            </a:r>
            <a:r>
              <a:rPr lang="fa-IR" sz="1400" dirty="0">
                <a:cs typeface="B Titr" panose="00000700000000000000" pitchFamily="2" charset="-78"/>
              </a:rPr>
              <a:t> پنیر و ماست خامه ایی،غذاهای چرب و سرخ شده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cs typeface="B Titr" panose="00000700000000000000" pitchFamily="2" charset="-78"/>
              </a:rPr>
              <a:t>   </a:t>
            </a:r>
            <a:r>
              <a:rPr lang="fa-IR" sz="1400" dirty="0">
                <a:cs typeface="B Titr" panose="00000700000000000000" pitchFamily="2" charset="-78"/>
              </a:rPr>
              <a:t>   </a:t>
            </a:r>
            <a:r>
              <a:rPr lang="en-US" sz="1400" dirty="0">
                <a:cs typeface="B Titr" panose="00000700000000000000" pitchFamily="2" charset="-78"/>
              </a:rPr>
              <a:t>                  </a:t>
            </a:r>
            <a:r>
              <a:rPr lang="fa-IR" sz="1400" dirty="0">
                <a:cs typeface="B Titr" panose="00000700000000000000" pitchFamily="2" charset="-78"/>
              </a:rPr>
              <a:t>غذاهای شور وپر نمک،سوسیس، کالباس وهمبرگر، پیتزا،کله پاچه، مغز، دل و قلوه پرهیز نمایید.</a:t>
            </a:r>
            <a:endParaRPr lang="en-US" sz="1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0698463-B6C4-425C-4ED2-905B67719EDF}"/>
              </a:ext>
            </a:extLst>
          </p:cNvPr>
          <p:cNvSpPr/>
          <p:nvPr/>
        </p:nvSpPr>
        <p:spPr>
          <a:xfrm rot="10800000">
            <a:off x="11135458" y="1732085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697FE69-F829-9528-ADAE-A88D7FE1B46E}"/>
              </a:ext>
            </a:extLst>
          </p:cNvPr>
          <p:cNvSpPr/>
          <p:nvPr/>
        </p:nvSpPr>
        <p:spPr>
          <a:xfrm rot="10800000">
            <a:off x="11135458" y="2919046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F8B57BA-DE30-42D7-C089-46C3482EB688}"/>
              </a:ext>
            </a:extLst>
          </p:cNvPr>
          <p:cNvSpPr/>
          <p:nvPr/>
        </p:nvSpPr>
        <p:spPr>
          <a:xfrm rot="10800000">
            <a:off x="11135458" y="4519246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2E709CA-9DDD-D7ED-E921-6B3BA5B6F80E}"/>
              </a:ext>
            </a:extLst>
          </p:cNvPr>
          <p:cNvSpPr/>
          <p:nvPr/>
        </p:nvSpPr>
        <p:spPr>
          <a:xfrm rot="10800000">
            <a:off x="11175024" y="5521569"/>
            <a:ext cx="659423" cy="27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56B0E-2F7C-E31F-9F76-C4EA8664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7337"/>
            <a:ext cx="3448666" cy="20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457" y="5953432"/>
            <a:ext cx="8042478" cy="867538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chemeClr val="accent2"/>
                </a:solidFill>
                <a:cs typeface="B Titr" panose="00000700000000000000" pitchFamily="2" charset="-78"/>
              </a:rPr>
              <a:t>پيشگيري و کنترل اختلال چربي خون(کلسترول)</a:t>
            </a:r>
            <a:endParaRPr lang="en-US" sz="36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814"/>
            <a:ext cx="12093677" cy="5525728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رژیم غذایی پر فیبرداشته باشید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مصرف زیاد سبزی و میوه، غلات کامل، حبوبات و دانه ها                        موجب کاهش </a:t>
            </a:r>
            <a:r>
              <a:rPr lang="en-US" sz="1600" dirty="0">
                <a:cs typeface="B Titr" panose="00000700000000000000" pitchFamily="2" charset="-78"/>
              </a:rPr>
              <a:t>LDL</a:t>
            </a:r>
            <a:r>
              <a:rPr lang="fa-IR" sz="1600" dirty="0">
                <a:cs typeface="B Titr" panose="00000700000000000000" pitchFamily="2" charset="-78"/>
              </a:rPr>
              <a:t>و همچنین کاهش وزن می شود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اگر می خواهید </a:t>
            </a:r>
            <a:r>
              <a:rPr lang="en-US" sz="1600" dirty="0">
                <a:cs typeface="B Titr" panose="00000700000000000000" pitchFamily="2" charset="-78"/>
              </a:rPr>
              <a:t>LDL</a:t>
            </a:r>
            <a:r>
              <a:rPr lang="fa-IR" sz="1600" dirty="0">
                <a:cs typeface="B Titr" panose="00000700000000000000" pitchFamily="2" charset="-78"/>
              </a:rPr>
              <a:t> کاهش یابد                            مصرف چربی های اشباع را کاهش دهید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چربی ترانس را تقلیل دهید یعنی پرهیز از مصرف غذاهای سرخ کرده و بسیاری از تنقلات، روغن های جامد ونیمه جامد و فست فودها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مغز دانه ها به کاهش کلسترول خون کمک می کند                         البته درنظر داشته باشید که به دلیل کالری بالا باید به تعادل مصرف شوند.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روغن های مایع و غیر اشباع مانند کانولا، زیتون و آفتابگردان، ذرت ، کنجد و...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1600" dirty="0">
                <a:cs typeface="B Titr" panose="00000700000000000000" pitchFamily="2" charset="-78"/>
              </a:rPr>
              <a:t>                              سبب کاهش</a:t>
            </a:r>
            <a:r>
              <a:rPr lang="en-US" sz="1600" dirty="0">
                <a:cs typeface="B Titr" panose="00000700000000000000" pitchFamily="2" charset="-78"/>
              </a:rPr>
              <a:t>LDL</a:t>
            </a:r>
            <a:r>
              <a:rPr lang="fa-IR" sz="1600" dirty="0">
                <a:cs typeface="B Titr" panose="00000700000000000000" pitchFamily="2" charset="-78"/>
              </a:rPr>
              <a:t> می شود؛ اما به هر حال به دلیل کالری بالا باید تعادل رعایت شود.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مصرف گوشت قرمز را کاهش و مصرف ماهی وگوشت بدون چربی ماکیان را افزایش دهید.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تمام چربیها و پوست را قبل از پخت از گوشت و مرغ جدا کنید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FD61675-D300-65BF-6D58-B8D34AD9A51C}"/>
              </a:ext>
            </a:extLst>
          </p:cNvPr>
          <p:cNvSpPr/>
          <p:nvPr/>
        </p:nvSpPr>
        <p:spPr>
          <a:xfrm rot="10800000">
            <a:off x="7093819" y="904568"/>
            <a:ext cx="717755" cy="2359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7F99A13-3D5C-E5DA-620E-FDB145582239}"/>
              </a:ext>
            </a:extLst>
          </p:cNvPr>
          <p:cNvSpPr/>
          <p:nvPr/>
        </p:nvSpPr>
        <p:spPr>
          <a:xfrm rot="10800000">
            <a:off x="8632568" y="1499420"/>
            <a:ext cx="717755" cy="2359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905D88D-9AFD-0D55-6F7C-4E046A73F116}"/>
              </a:ext>
            </a:extLst>
          </p:cNvPr>
          <p:cNvSpPr/>
          <p:nvPr/>
        </p:nvSpPr>
        <p:spPr>
          <a:xfrm rot="10800000">
            <a:off x="7452696" y="2734677"/>
            <a:ext cx="717755" cy="2359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4984C8A-E327-454B-7F7D-12CB3FB94715}"/>
              </a:ext>
            </a:extLst>
          </p:cNvPr>
          <p:cNvSpPr/>
          <p:nvPr/>
        </p:nvSpPr>
        <p:spPr>
          <a:xfrm rot="10800000">
            <a:off x="10888915" y="3813767"/>
            <a:ext cx="717755" cy="2359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E47E8-64E9-21F4-592B-F3772EA7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3174287"/>
            <a:ext cx="4680154" cy="29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2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471"/>
            <a:ext cx="12191999" cy="6007510"/>
          </a:xfrm>
        </p:spPr>
        <p:txBody>
          <a:bodyPr anchor="t">
            <a:noAutofit/>
          </a:bodyPr>
          <a:lstStyle/>
          <a:p>
            <a:pPr algn="r" rtl="1"/>
            <a:r>
              <a:rPr lang="fa-IR" sz="1800" dirty="0">
                <a:cs typeface="B Titr" panose="00000700000000000000" pitchFamily="2" charset="-78"/>
              </a:rPr>
              <a:t> غذاها را بجای سرخ کردن، بصورت آب پز، تنوری ، بخارپز مصرف کنید</a:t>
            </a: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 در صورت تمایل به سرخ کردن ، با مقدار کم روغن و به مدت کوتاه تفت دهید.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چربی موجود در خورش ها و آبگوشت را قبل از سرو کردن جدا کنید.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تا حد امکان روغن کتلت و کوکو را بعد از پخت بوسیله دستمال یا کاغذهای جاذب روغن بگیرید.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تا حد امکان از مصرف گوشتهای فراوری شده مانند:</a:t>
            </a: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                                               هات داگ، سوسیس،ژامبون، ناگت مرغ و گوشت، حتی با عنوان«کم چرب» خود داری کنید.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ماهی های چرب مانند سالمون، ماهی آزاد ، ساردین و قزل آلاکه حاوی امگا3 بالایی هستند</a:t>
            </a: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                                                                سبب کاهش تری گلیسرید خون و تنظیم</a:t>
            </a:r>
            <a:r>
              <a:rPr lang="en-US" sz="1800" dirty="0">
                <a:cs typeface="B Titr" panose="00000700000000000000" pitchFamily="2" charset="-78"/>
              </a:rPr>
              <a:t>HDL</a:t>
            </a:r>
            <a:r>
              <a:rPr lang="fa-IR" sz="1800" dirty="0">
                <a:cs typeface="B Titr" panose="00000700000000000000" pitchFamily="2" charset="-78"/>
              </a:rPr>
              <a:t>می شوند.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پروتئین سویا برخی اثرات مفید دارد و سبب کاهش </a:t>
            </a:r>
            <a:r>
              <a:rPr lang="en-US" sz="1800" dirty="0">
                <a:cs typeface="B Titr" panose="00000700000000000000" pitchFamily="2" charset="-78"/>
              </a:rPr>
              <a:t>LDL</a:t>
            </a:r>
            <a:r>
              <a:rPr lang="fa-IR" sz="1800" dirty="0">
                <a:cs typeface="B Titr" panose="00000700000000000000" pitchFamily="2" charset="-78"/>
              </a:rPr>
              <a:t>و تری گلیسرید و افزایش</a:t>
            </a:r>
            <a:r>
              <a:rPr lang="en-US" sz="1800" dirty="0">
                <a:cs typeface="B Titr" panose="00000700000000000000" pitchFamily="2" charset="-78"/>
              </a:rPr>
              <a:t>HDL</a:t>
            </a:r>
            <a:r>
              <a:rPr lang="fa-IR" sz="1800" dirty="0">
                <a:cs typeface="B Titr" panose="00000700000000000000" pitchFamily="2" charset="-78"/>
              </a:rPr>
              <a:t> می شود.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cs typeface="B Titr" panose="00000700000000000000" pitchFamily="2" charset="-78"/>
              </a:rPr>
              <a:t>مصرف سیب زمینی را کاهش و مصرف دانه ها و غلات کامل،نان های سبوس دار، حبوبات و برنج قهوه ای را افزایش دهید.</a:t>
            </a:r>
            <a:br>
              <a:rPr lang="fa-IR" sz="1800" dirty="0">
                <a:cs typeface="B Titr" panose="00000700000000000000" pitchFamily="2" charset="-78"/>
              </a:rPr>
            </a:b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B708BD9F-8C58-F92F-A166-468ECAD7E70E}"/>
              </a:ext>
            </a:extLst>
          </p:cNvPr>
          <p:cNvSpPr/>
          <p:nvPr/>
        </p:nvSpPr>
        <p:spPr>
          <a:xfrm rot="10800000">
            <a:off x="10043745" y="2943911"/>
            <a:ext cx="650630" cy="3253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7CF00384-D7FF-6B68-1CEF-D3C92E7289E5}"/>
              </a:ext>
            </a:extLst>
          </p:cNvPr>
          <p:cNvSpPr/>
          <p:nvPr/>
        </p:nvSpPr>
        <p:spPr>
          <a:xfrm rot="10800000">
            <a:off x="9357946" y="4003428"/>
            <a:ext cx="650630" cy="3253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192226"/>
            <a:ext cx="11966330" cy="615581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>غلات بدون سبوس مانند برنج سفید و نان سفید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>سبب افت سریع قند خون و گرسنگی زودرس می شود </a:t>
            </a:r>
            <a:endParaRPr lang="en-US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>
                <a:cs typeface="B Titr" panose="00000700000000000000" pitchFamily="2" charset="-78"/>
              </a:rPr>
              <a:t>و اضافه دریافت آن سبب چاقی و تجمع در بدن بصورت چربی می شود.</a:t>
            </a: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endParaRPr lang="fa-IR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Titr" panose="00000700000000000000" pitchFamily="2" charset="-78"/>
              </a:rPr>
              <a:t>وزن خود را کم کنید</a:t>
            </a:r>
            <a:endParaRPr lang="en-US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کمک به کاهش کلسترول</a:t>
            </a:r>
            <a:r>
              <a:rPr lang="en-US" sz="1400" dirty="0">
                <a:cs typeface="B Titr" panose="00000700000000000000" pitchFamily="2" charset="-78"/>
              </a:rPr>
              <a:t>LDL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400" dirty="0">
                <a:cs typeface="B Titr" panose="00000700000000000000" pitchFamily="2" charset="-78"/>
              </a:rPr>
              <a:t>و تری گلیسرید و افزایش</a:t>
            </a:r>
            <a:r>
              <a:rPr lang="en-US" sz="1400" dirty="0">
                <a:cs typeface="B Titr" panose="00000700000000000000" pitchFamily="2" charset="-78"/>
              </a:rPr>
              <a:t>HDL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1400" dirty="0">
                <a:cs typeface="B Titr" panose="00000700000000000000" pitchFamily="2" charset="-78"/>
              </a:rPr>
              <a:t> </a:t>
            </a:r>
            <a:r>
              <a:rPr lang="fa-IR" sz="1400" dirty="0">
                <a:cs typeface="B Titr" panose="00000700000000000000" pitchFamily="2" charset="-78"/>
              </a:rPr>
              <a:t>کمک به کاهش فشار خون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کاهش خطر حملات قلبی و سکته و کاهش فشار بر مفاصل و رباط ها</a:t>
            </a:r>
            <a:br>
              <a:rPr lang="fa-IR" sz="1600" dirty="0">
                <a:cs typeface="B Titr" panose="00000700000000000000" pitchFamily="2" charset="-78"/>
              </a:rPr>
            </a:br>
            <a:endParaRPr lang="fa-IR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Titr" panose="00000700000000000000" pitchFamily="2" charset="-78"/>
              </a:rPr>
              <a:t>استعمال دخانیات را ترک کنید </a:t>
            </a:r>
            <a:endParaRPr lang="en-US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سبب افزایش</a:t>
            </a:r>
            <a:r>
              <a:rPr lang="en-US" sz="1600" dirty="0">
                <a:cs typeface="B Titr" panose="00000700000000000000" pitchFamily="2" charset="-78"/>
              </a:rPr>
              <a:t>HDL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کاهش خطر بیماریهای قلبی عروقی و سکته می شود</a:t>
            </a: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endParaRPr lang="fa-IR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Titr" panose="00000700000000000000" pitchFamily="2" charset="-78"/>
              </a:rPr>
              <a:t>برنامه منظمی برای ورزش داشته باشید</a:t>
            </a:r>
            <a:endParaRPr lang="en-US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ورزش کردن سبب افزایش</a:t>
            </a:r>
            <a:r>
              <a:rPr lang="en-US" sz="1600" dirty="0">
                <a:cs typeface="B Titr" panose="00000700000000000000" pitchFamily="2" charset="-78"/>
              </a:rPr>
              <a:t>HDL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کاهش </a:t>
            </a:r>
            <a:r>
              <a:rPr lang="en-US" sz="1600" dirty="0">
                <a:cs typeface="B Titr" panose="00000700000000000000" pitchFamily="2" charset="-78"/>
              </a:rPr>
              <a:t>LDL</a:t>
            </a:r>
            <a:r>
              <a:rPr lang="fa-IR" sz="1600" dirty="0">
                <a:cs typeface="B Titr" panose="00000700000000000000" pitchFamily="2" charset="-78"/>
              </a:rPr>
              <a:t>می گردد (40دقیقه ورزش مانند قدم زدن، شنا، دوچرخه سواری به تعداد3تا4بار در هفته)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D2EB5-432A-A805-3893-5E5CCA5B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363" y="3814916"/>
            <a:ext cx="1767273" cy="132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658A8-D582-D770-C18F-4F4AA8DD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92" y="5043949"/>
            <a:ext cx="3063731" cy="1814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ED9AA-43E1-DBA1-7F53-F961300F7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972" y="1134806"/>
            <a:ext cx="3063731" cy="204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83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586" y="6028228"/>
            <a:ext cx="4574183" cy="829772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accent2"/>
                </a:solidFill>
                <a:cs typeface="B Titr" panose="00000700000000000000" pitchFamily="2" charset="-78"/>
              </a:rPr>
              <a:t>تغذیه درپوکي استخوان</a:t>
            </a:r>
            <a:endParaRPr lang="en-US" sz="40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259501"/>
            <a:ext cx="11887200" cy="4833609"/>
          </a:xfrm>
        </p:spPr>
        <p:txBody>
          <a:bodyPr anchor="ctr">
            <a:normAutofit fontScale="85000" lnSpcReduction="2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</a:t>
            </a:r>
            <a:r>
              <a:rPr lang="fa-IR" dirty="0">
                <a:highlight>
                  <a:srgbClr val="C0C0C0"/>
                </a:highlight>
                <a:cs typeface="B Titr" panose="00000700000000000000" pitchFamily="2" charset="-78"/>
              </a:rPr>
              <a:t>برای حفظ سلامت واستحکام استخوان هاو جلوگیری از شکستگی استخوان ناشی از پوکی استخوان توصیه کنید: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روزانه کلسیم کافی (حداقل1000میلی گرم)                              از طریق مصرف منابع غنی آن خصوصا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"انواع لبنیات" </a:t>
            </a:r>
            <a:r>
              <a:rPr lang="fa-IR" sz="1800" dirty="0">
                <a:cs typeface="B Titr" panose="00000700000000000000" pitchFamily="2" charset="-78"/>
              </a:rPr>
              <a:t>کم چرب دریافت شود.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برای جذب کلسیم باید مقادیر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کافی ویتامین</a:t>
            </a:r>
            <a:r>
              <a:rPr lang="en-US" sz="1800" dirty="0">
                <a:cs typeface="B Titr" panose="00000700000000000000" pitchFamily="2" charset="-78"/>
              </a:rPr>
              <a:t>D</a:t>
            </a:r>
            <a:r>
              <a:rPr lang="fa-IR" sz="1800" dirty="0">
                <a:cs typeface="B Titr" panose="00000700000000000000" pitchFamily="2" charset="-78"/>
              </a:rPr>
              <a:t>(حدود400واحد بین المللی در روز)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از نور مستقیم خورشید </a:t>
            </a:r>
            <a:r>
              <a:rPr lang="fa-IR" sz="1800" dirty="0">
                <a:cs typeface="B Titr" panose="00000700000000000000" pitchFamily="2" charset="-78"/>
              </a:rPr>
              <a:t>و منابع غذایی آن (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زرده تخم مرغ، جگر، ماهی</a:t>
            </a:r>
            <a:r>
              <a:rPr lang="fa-IR" sz="1800" dirty="0">
                <a:cs typeface="B Titr" panose="00000700000000000000" pitchFamily="2" charset="-78"/>
              </a:rPr>
              <a:t>) دریافت شود.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 مدت زمان استفاده از نور خورشید حدود10 دقیقه در روز است.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1800" dirty="0">
                <a:cs typeface="B Titr" panose="00000700000000000000" pitchFamily="2" charset="-78"/>
              </a:rPr>
              <a:t>نوشیدنی های طبیعی مانند 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آب میوه، دوغ وشیر و انواع شربت ها به جای نوشابه های کافئین دار (انواع کولاها، چای و قهوه) مصرف شوند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انواع ماهی به ویژه ماهی های استخوانی مصرف می شوند</a:t>
            </a:r>
          </a:p>
          <a:p>
            <a:pPr marL="0" indent="0" algn="r" rtl="1">
              <a:buNone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cs typeface="B Titr" panose="00000700000000000000" pitchFamily="2" charset="-78"/>
              </a:rPr>
              <a:t> را به عنوان منابع غنی از پروتئین، کلسیم، روی، فلوئور و ویتامین</a:t>
            </a:r>
            <a:r>
              <a:rPr lang="en-US" sz="1800" dirty="0">
                <a:cs typeface="B Titr" panose="00000700000000000000" pitchFamily="2" charset="-78"/>
              </a:rPr>
              <a:t>D</a:t>
            </a:r>
            <a:r>
              <a:rPr lang="fa-IR" sz="1800" dirty="0">
                <a:cs typeface="B Titr" panose="00000700000000000000" pitchFamily="2" charset="-78"/>
              </a:rPr>
              <a:t>مصرف نمایند</a:t>
            </a:r>
            <a:br>
              <a:rPr lang="fa-IR" sz="1800" dirty="0">
                <a:cs typeface="B Titr" panose="00000700000000000000" pitchFamily="2" charset="-78"/>
              </a:rPr>
            </a:br>
            <a:endParaRPr lang="fa-IR" sz="1800" dirty="0">
              <a:cs typeface="B Titr" panose="00000700000000000000" pitchFamily="2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6E7DEAF-43C8-EF24-EEBE-2086E3B5EAFB}"/>
              </a:ext>
            </a:extLst>
          </p:cNvPr>
          <p:cNvSpPr/>
          <p:nvPr/>
        </p:nvSpPr>
        <p:spPr>
          <a:xfrm rot="10800000">
            <a:off x="8018206" y="972765"/>
            <a:ext cx="963561" cy="2070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F87D598-83F3-14E2-1E82-C741FBF69324}"/>
              </a:ext>
            </a:extLst>
          </p:cNvPr>
          <p:cNvSpPr/>
          <p:nvPr/>
        </p:nvSpPr>
        <p:spPr>
          <a:xfrm>
            <a:off x="7757652" y="4136922"/>
            <a:ext cx="521109" cy="383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B8B84AF-108E-3C31-8988-21741C254AD8}"/>
              </a:ext>
            </a:extLst>
          </p:cNvPr>
          <p:cNvSpPr/>
          <p:nvPr/>
        </p:nvSpPr>
        <p:spPr>
          <a:xfrm>
            <a:off x="9680946" y="3046945"/>
            <a:ext cx="447368" cy="383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AFB3-7BA7-0C13-7C65-A75D24F0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4520381"/>
            <a:ext cx="2337619" cy="233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E26D8C-CFA0-4C5A-9368-F8F50BCD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0" y="827739"/>
            <a:ext cx="1859052" cy="19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0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6" y="324450"/>
            <a:ext cx="11838039" cy="5810880"/>
          </a:xfrm>
        </p:spPr>
        <p:txBody>
          <a:bodyPr anchor="ctr"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 لازم است همواره وزن در محدوده ایده آل حفظ گردد و از افزایش یا کاهش مفرط آن پرهیزشود</a:t>
            </a:r>
            <a:br>
              <a:rPr lang="fa-IR" sz="2000" dirty="0">
                <a:cs typeface="B Titr" panose="00000700000000000000" pitchFamily="2" charset="-78"/>
              </a:rPr>
            </a:br>
            <a:endParaRPr lang="fa-IR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روزانه30 دقیقه پیاده روی تند داشته باشید</a:t>
            </a:r>
            <a:br>
              <a:rPr lang="fa-IR" sz="2000" dirty="0">
                <a:cs typeface="B Titr" panose="00000700000000000000" pitchFamily="2" charset="-78"/>
              </a:rPr>
            </a:br>
            <a:endParaRPr lang="fa-IR" sz="20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روزانه حداقل  3واحد از گروه شیر ولبنیات کم چرب ( کمتر از5/2درصد چربی)مصرف کنید</a:t>
            </a:r>
            <a:br>
              <a:rPr lang="fa-IR" sz="2000" dirty="0">
                <a:cs typeface="B Titr" panose="00000700000000000000" pitchFamily="2" charset="-78"/>
              </a:rPr>
            </a:br>
            <a:endParaRPr lang="fa-IR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solidFill>
                  <a:schemeClr val="bg1"/>
                </a:solidFill>
                <a:highlight>
                  <a:srgbClr val="808000"/>
                </a:highlight>
                <a:cs typeface="B Titr" panose="00000700000000000000" pitchFamily="2" charset="-78"/>
              </a:rPr>
              <a:t>طبق برنامه مکمل یاری کشوری</a:t>
            </a:r>
          </a:p>
          <a:p>
            <a:pPr marL="0" indent="0" algn="r" rtl="1">
              <a:buNone/>
            </a:pPr>
            <a:r>
              <a:rPr lang="fa-IR" sz="2000" dirty="0">
                <a:solidFill>
                  <a:schemeClr val="bg1"/>
                </a:solidFill>
                <a:highlight>
                  <a:srgbClr val="808000"/>
                </a:highlight>
                <a:cs typeface="B Titr" panose="00000700000000000000" pitchFamily="2" charset="-78"/>
              </a:rPr>
              <a:t> ماهانه یک عدد مکمل50هزارواحدی ویتامین "د" </a:t>
            </a:r>
          </a:p>
          <a:p>
            <a:pPr marL="0" indent="0" algn="r" rtl="1">
              <a:buNone/>
            </a:pPr>
            <a:r>
              <a:rPr lang="fa-IR" sz="2000" dirty="0">
                <a:solidFill>
                  <a:schemeClr val="bg1"/>
                </a:solidFill>
                <a:highlight>
                  <a:srgbClr val="808000"/>
                </a:highlight>
                <a:cs typeface="B Titr" panose="00000700000000000000" pitchFamily="2" charset="-78"/>
              </a:rPr>
              <a:t> و روزانه یک عدد کلسیم  یا کلسیم "د "جهت پیشگیری مصرف کنید.</a:t>
            </a:r>
          </a:p>
          <a:p>
            <a:pPr marL="0" indent="0" algn="r" rtl="1">
              <a:buNone/>
            </a:pPr>
            <a:r>
              <a:rPr lang="fa-IR" sz="2000" dirty="0">
                <a:solidFill>
                  <a:schemeClr val="bg1"/>
                </a:solidFill>
                <a:highlight>
                  <a:srgbClr val="808000"/>
                </a:highlight>
                <a:cs typeface="B Titr" panose="00000700000000000000" pitchFamily="2" charset="-78"/>
              </a:rPr>
              <a:t> در صورت محرز شدن کمبود ویتامین د ، دوره درمانی توسط پزشک معالج تنظیم می شود</a:t>
            </a:r>
            <a:endParaRPr lang="en-US" sz="2000" dirty="0">
              <a:solidFill>
                <a:schemeClr val="bg1"/>
              </a:solidFill>
              <a:highlight>
                <a:srgbClr val="808000"/>
              </a:highlight>
              <a:cs typeface="B Titr" panose="00000700000000000000" pitchFamily="2" charset="-78"/>
            </a:endParaRPr>
          </a:p>
          <a:p>
            <a:pPr algn="r" rtl="1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5F1D6-A16A-65EE-0A78-B18E5E4E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5683"/>
            <a:ext cx="3453582" cy="207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89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31F9-6382-49A1-47EE-E1A852F3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0"/>
            <a:ext cx="11709516" cy="610368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این گروه شامل انواع سبزی ها به رنگ های زرد، نارنجی، قرمز و سبز تیره است که بر مصرف رنگ های متنوع تاکید می شود 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سبزی های برگی مثل اسفناج، کرفس، کاهو، کلم پیچ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سبزی خوردن (جعفری، گشنیز، تره و ...)برگ چغندر و ... 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سبزی های غیر برگی مانند گوجه فرنگی ، هویج ، قارچ ، گل کلم ، بروکلی ، فلفل قرمز(تند و شیرین)، کدوسبز، گل کلم ، شلغم ، 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کدو حلوایی ، کدو تنبل ، پیاز، خیار، فلفل سبز و فلفل دلمه ای زرد ، نارجی ، قرمز و سبز، بادمجان، سیر، </a:t>
            </a:r>
          </a:p>
          <a:p>
            <a:pPr marL="0" indent="0" algn="just" rtl="1">
              <a:buNone/>
            </a:pPr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جوانه سویا و جوانه سایر حبوبات و غلات ، چغندر، شلغم ، ترب ، زنجبیل و ...</a:t>
            </a:r>
          </a:p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solidFill>
                  <a:schemeClr val="accent2"/>
                </a:solidFill>
                <a:cs typeface="B Titr" panose="00000700000000000000" pitchFamily="2" charset="-78"/>
              </a:rPr>
              <a:t>هر واحد سبزی برابر است با:</a:t>
            </a:r>
            <a:endParaRPr lang="fa-IR" sz="1600" dirty="0">
              <a:solidFill>
                <a:schemeClr val="accent2"/>
              </a:solidFill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یک لیوان سبزی های خام برگ دار ( اسفناج و کاهو)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یا نصف لیوان سبزی های پخته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یا نصف لیوان آب سبزیجات مانند آب هویج، آب گوجه فرنگی، آب کرفس و ...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یا نصف لیوان نخود سبز، لوبیا سبز و هویج خرد شده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یا یک بشقاب سبزی خوری سبزی خوردن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یا یک عدد گوجه فرنگی یا هویج یا خیار متوسط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25178-9B3A-800F-6A48-47E8392C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" y="2753031"/>
            <a:ext cx="4394315" cy="4104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9DF50-ABA7-A07C-A9ED-7DA4D5FA8E7B}"/>
              </a:ext>
            </a:extLst>
          </p:cNvPr>
          <p:cNvSpPr txBox="1"/>
          <p:nvPr/>
        </p:nvSpPr>
        <p:spPr>
          <a:xfrm>
            <a:off x="8831449" y="6157677"/>
            <a:ext cx="257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>
                <a:solidFill>
                  <a:schemeClr val="accent2"/>
                </a:solidFill>
                <a:cs typeface="B Titr" panose="00000700000000000000" pitchFamily="2" charset="-78"/>
              </a:rPr>
              <a:t>سبزی ها</a:t>
            </a:r>
            <a:endParaRPr lang="en-US" sz="36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867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812" y="6037006"/>
            <a:ext cx="3649951" cy="856153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chemeClr val="accent2"/>
                </a:solidFill>
                <a:cs typeface="B Titr" panose="00000700000000000000" pitchFamily="2" charset="-78"/>
              </a:rPr>
              <a:t>تغذیه در یبوست</a:t>
            </a:r>
            <a:endParaRPr lang="en-US" sz="4000" b="1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644"/>
            <a:ext cx="12191999" cy="5854362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2  Nazanin" panose="00000400000000000000" pitchFamily="2" charset="-78"/>
              </a:rPr>
              <a:t> </a:t>
            </a: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دریافت مایعات بیشتر</a:t>
            </a:r>
            <a:r>
              <a:rPr lang="fa-IR" sz="1600" dirty="0">
                <a:cs typeface="B Titr" panose="00000700000000000000" pitchFamily="2" charset="-78"/>
              </a:rPr>
              <a:t>، در قدم اول مصرف آب، آبجوش، چای بسیار کمرنگ به میزان دو برابر قبل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کم آبی از اهمیت ویژه ای در سالمندان برخوردار است یکی از علائم کم آبی تیره شدن رنگ ادرار میباشد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در مرحله بعد افزایش مصرف </a:t>
            </a: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سبزیها و میوه های </a:t>
            </a:r>
            <a:r>
              <a:rPr lang="fa-IR" sz="1600" dirty="0">
                <a:cs typeface="B Titr" panose="00000700000000000000" pitchFamily="2" charset="-78"/>
              </a:rPr>
              <a:t>تازه (مانند گلابی، انگور و انجیر)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و یا </a:t>
            </a: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میوه های خشک </a:t>
            </a:r>
            <a:r>
              <a:rPr lang="fa-IR" sz="1600" dirty="0">
                <a:cs typeface="B Titr" panose="00000700000000000000" pitchFamily="2" charset="-78"/>
              </a:rPr>
              <a:t>خیسانده شده (مانند آلو، انجیر، قیصی، زردآلو، هلو)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نان </a:t>
            </a: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سبوسدار </a:t>
            </a:r>
            <a:r>
              <a:rPr lang="fa-IR" sz="1600" dirty="0">
                <a:cs typeface="B Titr" panose="00000700000000000000" pitchFamily="2" charset="-78"/>
              </a:rPr>
              <a:t>و یا غلات کامل،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انواع </a:t>
            </a: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غذاهای آبکی </a:t>
            </a:r>
            <a:r>
              <a:rPr lang="fa-IR" sz="1600" dirty="0">
                <a:cs typeface="B Titr" panose="00000700000000000000" pitchFamily="2" charset="-78"/>
              </a:rPr>
              <a:t>مثل سوپ و آش و خورشتهای سبزی (کرفس و آلواسفناج)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افزودن یک قاشق روغن زیتون به غذا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مصرف منظم صبحانه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تنظیم وعده های غذایی (صرف غذا در زمانهای منظم)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دفع مدفوع درهنگام احساس نیاز به دفع و خودداری از نگهداشتن مدفوع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دریافت آب گرم به ویژه در حالت ناشتا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فعالیت بدنی (پیاده روی و...) و خودداری از خوابیدن و نشستن های طولانی مدت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کنترل استرس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تنظیم خواب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در مرحله آخر زیر نظر پزشک از ملینهای گیاهی استفاده شود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C5C1-F675-85F1-9306-167A30E5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3950"/>
            <a:ext cx="2381250" cy="192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F5D9F-9CD8-473B-618B-898A15D7B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210">
            <a:off x="-245806" y="-100780"/>
            <a:ext cx="2714347" cy="35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3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E4FB7-0A50-DBB2-CE99-9189B7266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7"/>
          <a:stretch/>
        </p:blipFill>
        <p:spPr>
          <a:xfrm>
            <a:off x="6460114" y="696859"/>
            <a:ext cx="5089369" cy="5408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2EEAA2-767B-3D06-59F5-E64891A4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61" y="696859"/>
            <a:ext cx="5499304" cy="54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15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75F5F-5173-C870-24AE-5BA7B60B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487" y="1647240"/>
            <a:ext cx="8596668" cy="38807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a-IR" sz="8000" b="1" dirty="0">
                <a:solidFill>
                  <a:schemeClr val="accent2"/>
                </a:solidFill>
                <a:cs typeface="B Kaveh" panose="00000400000000000000" pitchFamily="2" charset="-78"/>
              </a:rPr>
              <a:t>به پایان آمد این دفتر</a:t>
            </a:r>
          </a:p>
          <a:p>
            <a:pPr marL="0" indent="0" algn="ctr">
              <a:buNone/>
            </a:pPr>
            <a:r>
              <a:rPr lang="fa-IR" sz="8000" b="1" dirty="0">
                <a:solidFill>
                  <a:schemeClr val="accent2"/>
                </a:solidFill>
                <a:cs typeface="B Kaveh" panose="00000400000000000000" pitchFamily="2" charset="-78"/>
              </a:rPr>
              <a:t>حکایت همچنان باقیست</a:t>
            </a:r>
            <a:endParaRPr lang="en-US" sz="8000" b="1" dirty="0">
              <a:solidFill>
                <a:schemeClr val="accent2"/>
              </a:solidFill>
              <a:cs typeface="B Kave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3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8468-03EF-3733-CC3C-1F7D1892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422787"/>
            <a:ext cx="11936361" cy="5869858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این گروه شامل انواع میوه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آب میوه طبیعی، کمپوت میوه ها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1600" dirty="0">
                <a:cs typeface="B Titr" panose="00000700000000000000" pitchFamily="2" charset="-78"/>
              </a:rPr>
              <a:t> و میوه های خشک (خشکبار)می باشد .</a:t>
            </a:r>
          </a:p>
          <a:p>
            <a:pPr marL="0" indent="0" algn="just" rtl="1">
              <a:lnSpc>
                <a:spcPct val="120000"/>
              </a:lnSpc>
              <a:buNone/>
            </a:pPr>
            <a:endParaRPr lang="fa-IR" sz="2000" dirty="0">
              <a:cs typeface="B Titr" panose="00000700000000000000" pitchFamily="2" charset="-78"/>
            </a:endParaRP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1900" dirty="0">
                <a:cs typeface="B Titr" panose="00000700000000000000" pitchFamily="2" charset="-78"/>
              </a:rPr>
              <a:t>میوه ها نیز منابع غنی ازانواع ویتامینها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sz="1900" dirty="0">
                <a:cs typeface="B Titr" panose="00000700000000000000" pitchFamily="2" charset="-78"/>
              </a:rPr>
              <a:t> آنتی اکسیدانها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sz="1900" dirty="0">
                <a:cs typeface="B Titr" panose="00000700000000000000" pitchFamily="2" charset="-78"/>
              </a:rPr>
              <a:t>انواع املاح و فیبر می باشند.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cs typeface="B Titr" panose="00000700000000000000" pitchFamily="2" charset="-78"/>
              </a:rPr>
              <a:t> میوه های غنی از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 ویتامین </a:t>
            </a:r>
            <a:r>
              <a:rPr lang="en-US" sz="2000" dirty="0">
                <a:cs typeface="B Titr" panose="00000700000000000000" pitchFamily="2" charset="-78"/>
              </a:rPr>
              <a:t>C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شامل انواع مرکبات 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(مانند پرتغال، نارنگی، لیمو ترش، لیمو شیرین، نارنج)،کیوی و انواع توت به ویژه توت فرنگی می باشد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 که در ترمیم </a:t>
            </a: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زخمها</a:t>
            </a:r>
            <a:r>
              <a:rPr lang="fa-IR" sz="2000" dirty="0">
                <a:cs typeface="B Titr" panose="00000700000000000000" pitchFamily="2" charset="-78"/>
              </a:rPr>
              <a:t> و </a:t>
            </a: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افزایش جذب آهن </a:t>
            </a:r>
            <a:r>
              <a:rPr lang="fa-IR" sz="2000" dirty="0">
                <a:cs typeface="B Titr" panose="00000700000000000000" pitchFamily="2" charset="-78"/>
              </a:rPr>
              <a:t>نقش مهمی دارند 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میوه های غنی از بتا کاروتن (پیش ساز ویتامین </a:t>
            </a:r>
            <a:r>
              <a:rPr lang="en-US" sz="2000" dirty="0">
                <a:cs typeface="B Titr" panose="00000700000000000000" pitchFamily="2" charset="-78"/>
              </a:rPr>
              <a:t>A</a:t>
            </a:r>
            <a:r>
              <a:rPr lang="fa-IR" sz="2000" dirty="0">
                <a:cs typeface="B Titr" panose="00000700000000000000" pitchFamily="2" charset="-78"/>
              </a:rPr>
              <a:t> )عبارتنداز میوه های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به رنگ زرد، نارنجی، قرمز و سبز تیره، طالبی، خرمالو، زردآلو، شلیل و هلو 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که مصرف این گروه نیز در جلو گیری از </a:t>
            </a: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خشکی پوست</a:t>
            </a:r>
            <a:r>
              <a:rPr lang="en-US" sz="2000" dirty="0">
                <a:highlight>
                  <a:srgbClr val="FFFF00"/>
                </a:highlight>
                <a:cs typeface="B Titr" panose="00000700000000000000" pitchFamily="2" charset="-78"/>
              </a:rPr>
              <a:t> </a:t>
            </a: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و </a:t>
            </a: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افزایش مقاومت بدن در برابر عفونت و سالمت چشم </a:t>
            </a:r>
            <a:r>
              <a:rPr lang="fa-IR" sz="2000" dirty="0">
                <a:cs typeface="B Titr" panose="00000700000000000000" pitchFamily="2" charset="-78"/>
              </a:rPr>
              <a:t>نقش مهمی دارند.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EFEAF-61E0-B869-0EA1-5BE66DCF88D1}"/>
              </a:ext>
            </a:extLst>
          </p:cNvPr>
          <p:cNvSpPr txBox="1"/>
          <p:nvPr/>
        </p:nvSpPr>
        <p:spPr>
          <a:xfrm>
            <a:off x="8268929" y="6142825"/>
            <a:ext cx="31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solidFill>
                  <a:schemeClr val="accent2"/>
                </a:solidFill>
                <a:cs typeface="B Titr" panose="00000700000000000000" pitchFamily="2" charset="-78"/>
              </a:rPr>
              <a:t>میوه ها</a:t>
            </a:r>
            <a:endParaRPr lang="en-US" sz="32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08F9C-506D-A0B2-4386-5E5FCE29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0"/>
            <a:ext cx="5525729" cy="3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8808-0310-C700-E466-6D853991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 rtl="1">
              <a:lnSpc>
                <a:spcPct val="120000"/>
              </a:lnSpc>
              <a:buNone/>
            </a:pP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ctr" rtl="1">
              <a:lnSpc>
                <a:spcPct val="120000"/>
              </a:lnSpc>
              <a:buNone/>
            </a:pPr>
            <a:r>
              <a:rPr lang="fa-IR" sz="2000" dirty="0">
                <a:solidFill>
                  <a:srgbClr val="FF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میزان مورد نیاز مصرف روزانه میوه ها حداقل 2 واحد است.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000" dirty="0">
                <a:highlight>
                  <a:srgbClr val="FFFF00"/>
                </a:highlight>
                <a:cs typeface="B Titr" panose="00000700000000000000" pitchFamily="2" charset="-78"/>
              </a:rPr>
              <a:t>هر واحد از این گروه برابر است با: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یک عدد میوه متوسط( سیب، موز، پرتقال یا گلابی)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یا نصف گریپ فروت، یا نصف لیوان میوه های ریز مثل توت، انگور، انار،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یا نصف لیوان میوه پخته یا کمپوت میوه،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 یا یک چهارم لیوان میوه خشک یا خشکبار ،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 یا سه چهارم تا یک دوم لیوان آب میوه تازه و طبیعی و 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cs typeface="B Titr" panose="00000700000000000000" pitchFamily="2" charset="-78"/>
              </a:rPr>
              <a:t>در مورد میوه های شیرین مانند انگور و هندوانه یک سوم لیوان </a:t>
            </a:r>
            <a:endParaRPr lang="en-US" sz="20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D2E9-3847-40FD-E6A5-35346FFB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544097"/>
            <a:ext cx="5112774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3497-0616-13E1-3BA9-E8A68796B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2549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fa-IR" sz="16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این گروه شامل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شیر و فرآورده های آن (ماست، پنیر، کشک و دوغ)می باشد .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این گروه دارای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1600" dirty="0">
                <a:cs typeface="B Titr" panose="00000700000000000000" pitchFamily="2" charset="-78"/>
              </a:rPr>
              <a:t> کلسیم، پروتئین، فسفر، ویتامین </a:t>
            </a:r>
            <a:r>
              <a:rPr lang="en-US" sz="1600" dirty="0">
                <a:cs typeface="B Titr" panose="00000700000000000000" pitchFamily="2" charset="-78"/>
              </a:rPr>
              <a:t>B12</a:t>
            </a:r>
            <a:r>
              <a:rPr lang="fa-IR" sz="1600" dirty="0">
                <a:cs typeface="B Titr" panose="00000700000000000000" pitchFamily="2" charset="-78"/>
              </a:rPr>
              <a:t>و</a:t>
            </a:r>
            <a:r>
              <a:rPr lang="en-US" sz="1600" dirty="0">
                <a:cs typeface="B Titr" panose="00000700000000000000" pitchFamily="2" charset="-78"/>
              </a:rPr>
              <a:t>B2 </a:t>
            </a:r>
            <a:r>
              <a:rPr lang="fa-IR" sz="1600" dirty="0">
                <a:cs typeface="B Titr" panose="00000700000000000000" pitchFamily="2" charset="-78"/>
              </a:rPr>
              <a:t>و سایر مواد مغذی است و بهترین منبع تامین کننده کلسیم است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highlight>
                  <a:srgbClr val="FFFF00"/>
                </a:highlight>
                <a:cs typeface="B Titr" panose="00000700000000000000" pitchFamily="2" charset="-78"/>
              </a:rPr>
              <a:t>که برای حفظ استحکام استخوان و دندان ضروری است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highlight>
                  <a:srgbClr val="FFFF00"/>
                </a:highlight>
                <a:cs typeface="B Titr" panose="00000700000000000000" pitchFamily="2" charset="-78"/>
              </a:rPr>
              <a:t>و بویژه در پیشگیری از پوکی استخوان و شکستگی های استخوان در زمان سقوط احتمالی تا حد زیادی موثر است.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highlight>
                  <a:srgbClr val="FFFF00"/>
                </a:highlight>
                <a:cs typeface="B Titr" panose="00000700000000000000" pitchFamily="2" charset="-78"/>
              </a:rPr>
              <a:t>بویژه مصرف لبنیات در سنین قبل از سالمندی به افزایش ذخایر کلسیم استخوان ها و دندان ها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600" dirty="0">
                <a:highlight>
                  <a:srgbClr val="FFFF00"/>
                </a:highlight>
                <a:cs typeface="B Titr" panose="00000700000000000000" pitchFamily="2" charset="-78"/>
              </a:rPr>
              <a:t>و سلامت این دو در سنین سالمندی کمک می کند. 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fa-IR" sz="1600" dirty="0">
              <a:highlight>
                <a:srgbClr val="FFFF00"/>
              </a:highlight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600" dirty="0">
                <a:highlight>
                  <a:srgbClr val="00FFFF"/>
                </a:highlight>
                <a:cs typeface="B Titr" panose="00000700000000000000" pitchFamily="2" charset="-78"/>
              </a:rPr>
              <a:t>میزان توصیه شده مصرف روزانه لبنیات حداقل 3 واحد است.</a:t>
            </a:r>
          </a:p>
          <a:p>
            <a:pPr marL="0" indent="0" algn="just" rtl="1">
              <a:buNone/>
            </a:pPr>
            <a:r>
              <a:rPr lang="fa-IR" sz="1600" dirty="0">
                <a:cs typeface="B Titr" panose="00000700000000000000" pitchFamily="2" charset="-78"/>
              </a:rPr>
              <a:t> </a:t>
            </a:r>
          </a:p>
          <a:p>
            <a:pPr marL="0" indent="0" algn="just" rtl="1">
              <a:buNone/>
            </a:pPr>
            <a:r>
              <a:rPr lang="fa-IR" sz="1800" b="1" dirty="0">
                <a:cs typeface="B Titr" panose="00000700000000000000" pitchFamily="2" charset="-78"/>
              </a:rPr>
              <a:t>یک واحد از یک گروه برابر است با</a:t>
            </a:r>
            <a:r>
              <a:rPr lang="fa-IR" sz="1800" dirty="0">
                <a:cs typeface="B Titr" panose="00000700000000000000" pitchFamily="2" charset="-78"/>
              </a:rPr>
              <a:t>: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یک لیوان شیر یا ماست کم چرب(کمتر از2/5 درصد)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یا 45 تا 60 گرم پنیر معمولی معادل یک و نیم قوطی کبریت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 یا یک چهارم لیوان کشک، 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600" dirty="0">
                <a:cs typeface="B Titr" panose="00000700000000000000" pitchFamily="2" charset="-78"/>
              </a:rPr>
              <a:t>یا 2 لیوان دوغ</a:t>
            </a:r>
            <a:endParaRPr lang="en-US" sz="1600" dirty="0">
              <a:cs typeface="B Titr" panose="00000700000000000000" pitchFamily="2" charset="-78"/>
            </a:endParaRPr>
          </a:p>
          <a:p>
            <a:pPr algn="just" rtl="1"/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CD3DE-BF06-D327-99DD-DEBDD45F54C4}"/>
              </a:ext>
            </a:extLst>
          </p:cNvPr>
          <p:cNvSpPr txBox="1"/>
          <p:nvPr/>
        </p:nvSpPr>
        <p:spPr>
          <a:xfrm>
            <a:off x="9399640" y="6125497"/>
            <a:ext cx="1995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solidFill>
                  <a:schemeClr val="accent2"/>
                </a:solidFill>
                <a:cs typeface="B Titr" panose="00000700000000000000" pitchFamily="2" charset="-78"/>
              </a:rPr>
              <a:t>شیر و لبنیات</a:t>
            </a:r>
            <a:endParaRPr lang="en-US" sz="32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D43E-CBF6-2F98-A441-4FEAC80C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3664974"/>
            <a:ext cx="5309419" cy="29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CBF7-7458-F1A6-61CA-B24730CB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233652"/>
          </a:xfrm>
        </p:spPr>
        <p:txBody>
          <a:bodyPr>
            <a:normAutofit/>
          </a:bodyPr>
          <a:lstStyle/>
          <a:p>
            <a:pPr algn="just" rtl="1"/>
            <a:endParaRPr lang="fa-IR" sz="1800" dirty="0">
              <a:cs typeface="B Titr" panose="000007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این گروه منبع تامین کننده بخش عمده پروتئین مورد نیاز بدن می باشد.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 پروتئین ها به عنوان اجزای سازنده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استخوان، ماهیچه، غضروف، پوست و خون </a:t>
            </a:r>
            <a:r>
              <a:rPr lang="fa-IR" sz="1800" dirty="0">
                <a:cs typeface="B Titr" panose="00000700000000000000" pitchFamily="2" charset="-78"/>
              </a:rPr>
              <a:t>عمل می کنند.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 آنها هم چنین به عنوان واحد های سازنده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آنزیم ها، هورمون ها و ویتامین ها </a:t>
            </a:r>
            <a:r>
              <a:rPr lang="fa-IR" sz="1800" dirty="0">
                <a:cs typeface="B Titr" panose="00000700000000000000" pitchFamily="2" charset="-78"/>
              </a:rPr>
              <a:t>عمل می کنند.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>
                <a:cs typeface="B Titr" panose="00000700000000000000" pitchFamily="2" charset="-78"/>
              </a:rPr>
              <a:t>علاوه بر پروتئین، این گروه منبع خوبی از </a:t>
            </a:r>
            <a:r>
              <a:rPr lang="fa-IR" sz="1800" dirty="0">
                <a:highlight>
                  <a:srgbClr val="00FF00"/>
                </a:highlight>
                <a:cs typeface="B Titr" panose="00000700000000000000" pitchFamily="2" charset="-78"/>
              </a:rPr>
              <a:t>آهن و روی </a:t>
            </a:r>
            <a:r>
              <a:rPr lang="fa-IR" sz="1800" dirty="0">
                <a:cs typeface="B Titr" panose="00000700000000000000" pitchFamily="2" charset="-78"/>
              </a:rPr>
              <a:t>نیز هست.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1800" dirty="0" smtClean="0">
                <a:cs typeface="B Titr" panose="000007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همچون سایر گروه ها لازم است هر روزه مورد استفاده قرار گیرند.</a:t>
            </a:r>
          </a:p>
          <a:p>
            <a:pPr algn="just" rtl="1">
              <a:buFont typeface="Wingdings" panose="05000000000000000000" pitchFamily="2" charset="2"/>
              <a:buChar char="q"/>
            </a:pPr>
            <a:endParaRPr lang="fa-IR" sz="18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800" dirty="0">
                <a:highlight>
                  <a:srgbClr val="FFFF00"/>
                </a:highlight>
                <a:cs typeface="B Titr" panose="00000700000000000000" pitchFamily="2" charset="-78"/>
              </a:rPr>
              <a:t>*میزان توصیه شده مصرف روزانه در سالمندان حداقل 1/5 واحد است. </a:t>
            </a:r>
          </a:p>
          <a:p>
            <a:pPr marL="0" indent="0" algn="just" rtl="1">
              <a:buNone/>
            </a:pPr>
            <a:r>
              <a:rPr lang="fa-IR" sz="1800" dirty="0">
                <a:highlight>
                  <a:srgbClr val="FFFF00"/>
                </a:highlight>
                <a:cs typeface="B Titr" panose="00000700000000000000" pitchFamily="2" charset="-78"/>
              </a:rPr>
              <a:t>*توصیه میشود نیمی از منابع پروتئیین از منبع حیوانی باشد.</a:t>
            </a:r>
          </a:p>
          <a:p>
            <a:pPr algn="just" rtl="1"/>
            <a:endParaRPr lang="fa-IR" sz="1800" dirty="0">
              <a:cs typeface="B Titr" panose="00000700000000000000" pitchFamily="2" charset="-78"/>
            </a:endParaRPr>
          </a:p>
          <a:p>
            <a:pPr marL="0" indent="0" algn="just" rtl="1">
              <a:buNone/>
            </a:pPr>
            <a:r>
              <a:rPr lang="fa-IR" sz="1800" dirty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هر واحد از این گروه برابر است با: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sz="1800" dirty="0">
                <a:cs typeface="B Titr" panose="00000700000000000000" pitchFamily="2" charset="-78"/>
              </a:rPr>
              <a:t>2 تکه (هر تکه 30 گرم) گوشت خورشتی پخته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800" dirty="0">
                <a:cs typeface="B Titr" panose="00000700000000000000" pitchFamily="2" charset="-78"/>
              </a:rPr>
              <a:t> نصف ران متوسط مرغ یا یک سوم سینه متوسط مرغ (بدون پوست)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800" dirty="0">
                <a:cs typeface="B Titr" panose="00000700000000000000" pitchFamily="2" charset="-78"/>
              </a:rPr>
              <a:t> یا یک تکه ماهی به اندازه کف دست (بدون انگشت) 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1800" dirty="0">
                <a:cs typeface="B Titr" panose="00000700000000000000" pitchFamily="2" charset="-78"/>
              </a:rPr>
              <a:t> یا دو عدد تخم مرغ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77398-943C-5E0F-1046-4850D75D2FC3}"/>
              </a:ext>
            </a:extLst>
          </p:cNvPr>
          <p:cNvSpPr txBox="1"/>
          <p:nvPr/>
        </p:nvSpPr>
        <p:spPr>
          <a:xfrm>
            <a:off x="8563897" y="6152224"/>
            <a:ext cx="2910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B Titr" panose="00000700000000000000" pitchFamily="2" charset="-78"/>
              </a:rPr>
              <a:t>گوشت و تخم مرغ</a:t>
            </a:r>
            <a:endParaRPr lang="en-US" sz="2800" dirty="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1E2AC-F324-7F10-9231-90539F50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3" y="1330536"/>
            <a:ext cx="4418427" cy="2670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4DC76-AC56-88C1-EC3F-081ED538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92" y="3867905"/>
            <a:ext cx="2927402" cy="29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D2E1-C740-0B62-9D79-254341B3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" y="127819"/>
            <a:ext cx="11867536" cy="610583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  </a:t>
            </a:r>
          </a:p>
          <a:p>
            <a:pPr marL="0" indent="0" algn="r" rtl="1">
              <a:buNone/>
            </a:pPr>
            <a:r>
              <a:rPr lang="fa-IR" dirty="0">
                <a:highlight>
                  <a:srgbClr val="FF0000"/>
                </a:highlight>
                <a:cs typeface="B Titr" panose="00000700000000000000" pitchFamily="2" charset="-78"/>
              </a:rPr>
              <a:t>توجه :</a:t>
            </a:r>
          </a:p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 مصرف روزانه تخم مرغ برای سالمندان سالم توصیه می شود.</a:t>
            </a: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 در موارد ابتلا به بیماریهای قلبی عروقی و فشار خون بالا، چاقی، دیابت، کبد چرب و دیس لیپیدمی</a:t>
            </a:r>
          </a:p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مصرف زرده تخم مرغ محدود به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dirty="0">
                <a:cs typeface="B Titr" panose="00000700000000000000" pitchFamily="2" charset="-78"/>
              </a:rPr>
              <a:t> سه تا چهار عدد در هفته 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dirty="0">
                <a:cs typeface="B Titr" panose="00000700000000000000" pitchFamily="2" charset="-78"/>
              </a:rPr>
              <a:t> مصرف سفیده تخم مرغ بعنوان منبع پروتئین کامل روزانه توصیه می شود. </a:t>
            </a:r>
          </a:p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highlight>
                  <a:srgbClr val="00FFFF"/>
                </a:highlight>
                <a:cs typeface="B Titr" panose="00000700000000000000" pitchFamily="2" charset="-78"/>
              </a:rPr>
              <a:t>بر خلاف برخی باورهای عمومی، قارچ جزو گروه سبزی ها بوده و جایگزین گوشت نمی باشد.</a:t>
            </a:r>
            <a:endParaRPr lang="en-US" dirty="0">
              <a:highlight>
                <a:srgbClr val="00FFFF"/>
              </a:highlight>
              <a:cs typeface="B Titr" panose="00000700000000000000" pitchFamily="2" charset="-78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C755ADC-14A0-E74E-25FE-F9B140930451}"/>
              </a:ext>
            </a:extLst>
          </p:cNvPr>
          <p:cNvSpPr/>
          <p:nvPr/>
        </p:nvSpPr>
        <p:spPr>
          <a:xfrm>
            <a:off x="11080956" y="1347019"/>
            <a:ext cx="484632" cy="501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060224-CE17-6CD5-C3E7-98A2FD878E5D}"/>
              </a:ext>
            </a:extLst>
          </p:cNvPr>
          <p:cNvSpPr/>
          <p:nvPr/>
        </p:nvSpPr>
        <p:spPr>
          <a:xfrm rot="9848501">
            <a:off x="7276530" y="2463161"/>
            <a:ext cx="1698781" cy="373626"/>
          </a:xfrm>
          <a:prstGeom prst="rightArrow">
            <a:avLst>
              <a:gd name="adj1" fmla="val 50000"/>
              <a:gd name="adj2" fmla="val 399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77F7D0-7EF0-7FE3-F08A-0C9C35FCD957}"/>
              </a:ext>
            </a:extLst>
          </p:cNvPr>
          <p:cNvSpPr/>
          <p:nvPr/>
        </p:nvSpPr>
        <p:spPr>
          <a:xfrm rot="6306064">
            <a:off x="8676747" y="2638925"/>
            <a:ext cx="634570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81AF6-773A-6391-9BC0-73193A77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4" y="322468"/>
            <a:ext cx="3268660" cy="1589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91205-4B9C-9368-E4F9-B3C84DD5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06" y="4807975"/>
            <a:ext cx="2546401" cy="20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1865</TotalTime>
  <Words>3524</Words>
  <Application>Microsoft Office PowerPoint</Application>
  <PresentationFormat>Widescreen</PresentationFormat>
  <Paragraphs>440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2  Nazanin</vt:lpstr>
      <vt:lpstr>AP Yekan black</vt:lpstr>
      <vt:lpstr>AP Yekan bold</vt:lpstr>
      <vt:lpstr>Arial</vt:lpstr>
      <vt:lpstr>B Kaveh</vt:lpstr>
      <vt:lpstr>B Titr</vt:lpstr>
      <vt:lpstr>Rockwell</vt:lpstr>
      <vt:lpstr>Rockwell Condensed</vt:lpstr>
      <vt:lpstr>Wingdings</vt:lpstr>
      <vt:lpstr>Wood Type</vt:lpstr>
      <vt:lpstr>الگوی صحیح  غذایی با تاکید برهرم غذایی </vt:lpstr>
      <vt:lpstr>تغذیه در سالمندان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تغییرات فیزیولوژیک در سالمندی</vt:lpstr>
      <vt:lpstr>PowerPoint Presentation</vt:lpstr>
      <vt:lpstr>PowerPoint Presentation</vt:lpstr>
      <vt:lpstr>مداخلات تغذیه ای</vt:lpstr>
      <vt:lpstr>PowerPoint Presentation</vt:lpstr>
      <vt:lpstr>برای افزایش دریافت انرژی و پروتئین در سالمندان</vt:lpstr>
      <vt:lpstr>PowerPoint Presentation</vt:lpstr>
      <vt:lpstr>PowerPoint Presentation</vt:lpstr>
      <vt:lpstr>PowerPoint Presentation</vt:lpstr>
      <vt:lpstr>راه حل های ساده دسترسی به غذای سالم در سالمندان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تغذیه در بیماری های غیرواگیردار</vt:lpstr>
      <vt:lpstr>PowerPoint Presentation</vt:lpstr>
      <vt:lpstr>PowerPoint Presentation</vt:lpstr>
      <vt:lpstr>PowerPoint Presentation</vt:lpstr>
      <vt:lpstr>PowerPoint Presentation</vt:lpstr>
      <vt:lpstr>تغذیه دربيماري هاي قلبي-عروقي و فشار خون بالا</vt:lpstr>
      <vt:lpstr>PowerPoint Presentation</vt:lpstr>
      <vt:lpstr>PowerPoint Presentation</vt:lpstr>
      <vt:lpstr> پيشگيري و کنترل اختلال چربي خون(کلسترول)</vt:lpstr>
      <vt:lpstr>PowerPoint Presentation</vt:lpstr>
      <vt:lpstr>PowerPoint Presentation</vt:lpstr>
      <vt:lpstr>تغذیه درپوکي استخوان</vt:lpstr>
      <vt:lpstr>PowerPoint Presentation</vt:lpstr>
      <vt:lpstr>تغذیه در یبوست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تغذیه در سالمندی</dc:title>
  <dc:creator>ici</dc:creator>
  <cp:lastModifiedBy>hassiriyan</cp:lastModifiedBy>
  <cp:revision>112</cp:revision>
  <dcterms:created xsi:type="dcterms:W3CDTF">2022-11-22T06:14:04Z</dcterms:created>
  <dcterms:modified xsi:type="dcterms:W3CDTF">2024-07-06T07:14:08Z</dcterms:modified>
</cp:coreProperties>
</file>